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9" r:id="rId4"/>
    <p:sldId id="273" r:id="rId5"/>
    <p:sldId id="263" r:id="rId6"/>
    <p:sldId id="264" r:id="rId7"/>
    <p:sldId id="265" r:id="rId8"/>
    <p:sldId id="267" r:id="rId9"/>
    <p:sldId id="268" r:id="rId10"/>
    <p:sldId id="269" r:id="rId11"/>
    <p:sldId id="271" r:id="rId12"/>
    <p:sldId id="274" r:id="rId13"/>
    <p:sldId id="275" r:id="rId14"/>
    <p:sldId id="276" r:id="rId15"/>
    <p:sldId id="280" r:id="rId16"/>
    <p:sldId id="277" r:id="rId17"/>
    <p:sldId id="278" r:id="rId18"/>
    <p:sldId id="279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Стиль из темы 1 - акцент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0"/>
    <p:restoredTop sz="94643"/>
  </p:normalViewPr>
  <p:slideViewPr>
    <p:cSldViewPr snapToGrid="0" snapToObjects="1">
      <p:cViewPr varScale="1">
        <p:scale>
          <a:sx n="143" d="100"/>
          <a:sy n="143" d="100"/>
        </p:scale>
        <p:origin x="2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386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B5291A-63D0-1147-B8C4-4B1243C6734B}" type="datetimeFigureOut">
              <a:rPr lang="ru-RU" smtClean="0"/>
              <a:t>09.02.17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2DBF68-2ACA-3840-87DF-A624BB4A00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1833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2DBF68-2ACA-3840-87DF-A624BB4A007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0114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4" Type="http://schemas.openxmlformats.org/officeDocument/2006/relationships/hyperlink" Target="mailto:http://www.istockphoto.com/ru" TargetMode="External"/><Relationship Id="rId5" Type="http://schemas.openxmlformats.org/officeDocument/2006/relationships/hyperlink" Target="https://wiki.yandex-team.ru/presentation/Kak-sdelat-krasivo/" TargetMode="External"/><Relationship Id="rId6" Type="http://schemas.openxmlformats.org/officeDocument/2006/relationships/hyperlink" Target="https://yadi.sk/d/GPDyRyOPxejmK" TargetMode="External"/><Relationship Id="rId7" Type="http://schemas.openxmlformats.org/officeDocument/2006/relationships/hyperlink" Target="mailto:presentation@yandex-team.ru" TargetMode="External"/><Relationship Id="rId8" Type="http://schemas.openxmlformats.org/officeDocument/2006/relationships/hyperlink" Target="https://patterns.yandex-team.ru/presentations/" TargetMode="External"/><Relationship Id="rId9" Type="http://schemas.openxmlformats.org/officeDocument/2006/relationships/image" Target="../media/image10.png"/><Relationship Id="rId10" Type="http://schemas.openxmlformats.org/officeDocument/2006/relationships/hyperlink" Target="https://yadi.sk/d/ZpB_978TwmoNY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ti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433434" y="1530575"/>
            <a:ext cx="9327366" cy="3355876"/>
          </a:xfrm>
        </p:spPr>
        <p:txBody>
          <a:bodyPr tIns="0" rIns="0" anchor="ctr" anchorCtr="0">
            <a:noAutofit/>
          </a:bodyPr>
          <a:lstStyle>
            <a:lvl1pPr algn="l">
              <a:lnSpc>
                <a:spcPct val="100000"/>
              </a:lnSpc>
              <a:defRPr sz="5626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Название 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33433" y="5128708"/>
            <a:ext cx="9327366" cy="1009219"/>
          </a:xfrm>
        </p:spPr>
        <p:txBody>
          <a:bodyPr tIns="0" anchor="b" anchorCtr="0">
            <a:noAutofit/>
          </a:bodyPr>
          <a:lstStyle>
            <a:lvl1pPr marL="0" indent="0" algn="l">
              <a:lnSpc>
                <a:spcPts val="2110"/>
              </a:lnSpc>
              <a:spcAft>
                <a:spcPts val="0"/>
              </a:spcAft>
              <a:buNone/>
              <a:defRPr sz="1688" baseline="0">
                <a:latin typeface="Yandex Sans Text Light" panose="02000000000000000000" pitchFamily="2" charset="-52"/>
              </a:defRPr>
            </a:lvl1pPr>
            <a:lvl2pPr marL="457177" indent="0" algn="ctr">
              <a:buNone/>
              <a:defRPr sz="2000"/>
            </a:lvl2pPr>
            <a:lvl3pPr marL="914355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10" indent="0" algn="ctr">
              <a:buNone/>
              <a:defRPr sz="1600"/>
            </a:lvl5pPr>
            <a:lvl6pPr marL="2285887" indent="0" algn="ctr">
              <a:buNone/>
              <a:defRPr sz="1600"/>
            </a:lvl6pPr>
            <a:lvl7pPr marL="2743064" indent="0" algn="ctr">
              <a:buNone/>
              <a:defRPr sz="1600"/>
            </a:lvl7pPr>
            <a:lvl8pPr marL="3200241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ru-RU" dirty="0" smtClean="0"/>
              <a:t>Имя и Фамилия, должность</a:t>
            </a:r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1416703" y="169221"/>
            <a:ext cx="406127" cy="361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66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0" hasCustomPrompt="1"/>
          </p:nvPr>
        </p:nvSpPr>
        <p:spPr>
          <a:xfrm>
            <a:off x="8128373" y="973495"/>
            <a:ext cx="2632427" cy="557080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ru-RU" dirty="0" smtClean="0"/>
              <a:t>Логотип партнёра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906" y="924057"/>
            <a:ext cx="3291127" cy="453321"/>
          </a:xfrm>
          <a:prstGeom prst="rect">
            <a:avLst/>
          </a:prstGeom>
        </p:spPr>
      </p:pic>
      <p:sp>
        <p:nvSpPr>
          <p:cNvPr id="10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432906" y="924057"/>
            <a:ext cx="3291127" cy="453167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ru-RU" dirty="0" smtClean="0"/>
              <a:t>          Логотип Сервиса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диаграммы/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quarter" idx="16"/>
          </p:nvPr>
        </p:nvSpPr>
        <p:spPr>
          <a:xfrm>
            <a:off x="475578" y="1295016"/>
            <a:ext cx="5502644" cy="4847377"/>
          </a:xfrm>
        </p:spPr>
        <p:txBody>
          <a:bodyPr tIns="33480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Объект 3"/>
          <p:cNvSpPr>
            <a:spLocks noGrp="1"/>
          </p:cNvSpPr>
          <p:nvPr>
            <p:ph sz="quarter" idx="17"/>
          </p:nvPr>
        </p:nvSpPr>
        <p:spPr>
          <a:xfrm>
            <a:off x="6214894" y="1295016"/>
            <a:ext cx="5502644" cy="4847377"/>
          </a:xfrm>
        </p:spPr>
        <p:txBody>
          <a:bodyPr tIns="33480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диа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Диаграмма 7"/>
          <p:cNvSpPr>
            <a:spLocks noGrp="1"/>
          </p:cNvSpPr>
          <p:nvPr>
            <p:ph type="chart" sz="quarter" idx="14"/>
          </p:nvPr>
        </p:nvSpPr>
        <p:spPr>
          <a:xfrm>
            <a:off x="3345795" y="3837042"/>
            <a:ext cx="8371743" cy="2305350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11" name="Диаграмма 7"/>
          <p:cNvSpPr>
            <a:spLocks noGrp="1"/>
          </p:cNvSpPr>
          <p:nvPr>
            <p:ph type="chart" sz="quarter" idx="16"/>
          </p:nvPr>
        </p:nvSpPr>
        <p:spPr>
          <a:xfrm>
            <a:off x="3345795" y="1296133"/>
            <a:ext cx="8371743" cy="2305350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8" name="Текст 4"/>
          <p:cNvSpPr>
            <a:spLocks noGrp="1"/>
          </p:cNvSpPr>
          <p:nvPr>
            <p:ph type="body" sz="quarter" idx="17"/>
          </p:nvPr>
        </p:nvSpPr>
        <p:spPr>
          <a:xfrm>
            <a:off x="475578" y="1296211"/>
            <a:ext cx="2632428" cy="4847377"/>
          </a:xfrm>
          <a:blipFill>
            <a:blip r:embed="rId2"/>
            <a:stretch>
              <a:fillRect/>
            </a:stretch>
          </a:blipFill>
        </p:spPr>
        <p:txBody>
          <a:bodyPr tIns="33480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Текст 8"/>
          <p:cNvSpPr>
            <a:spLocks noGrp="1"/>
          </p:cNvSpPr>
          <p:nvPr>
            <p:ph type="body" sz="quarter" idx="18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диаграммы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Диаграмма 7"/>
          <p:cNvSpPr>
            <a:spLocks noGrp="1"/>
          </p:cNvSpPr>
          <p:nvPr>
            <p:ph type="chart" sz="quarter" idx="13"/>
          </p:nvPr>
        </p:nvSpPr>
        <p:spPr>
          <a:xfrm>
            <a:off x="6228429" y="1296132"/>
            <a:ext cx="5489109" cy="3590318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12" name="Диаграмма 7"/>
          <p:cNvSpPr>
            <a:spLocks noGrp="1"/>
          </p:cNvSpPr>
          <p:nvPr>
            <p:ph type="chart" sz="quarter" idx="16"/>
          </p:nvPr>
        </p:nvSpPr>
        <p:spPr>
          <a:xfrm>
            <a:off x="475948" y="1296132"/>
            <a:ext cx="5491362" cy="3590318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13" name="Текст 9"/>
          <p:cNvSpPr>
            <a:spLocks noGrp="1"/>
          </p:cNvSpPr>
          <p:nvPr>
            <p:ph type="body" sz="quarter" idx="14"/>
          </p:nvPr>
        </p:nvSpPr>
        <p:spPr>
          <a:xfrm>
            <a:off x="475947" y="5129727"/>
            <a:ext cx="8363054" cy="1012665"/>
          </a:xfrm>
        </p:spPr>
        <p:txBody>
          <a:bodyPr numCol="1" spcCol="360000"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Текст 8"/>
          <p:cNvSpPr>
            <a:spLocks noGrp="1"/>
          </p:cNvSpPr>
          <p:nvPr>
            <p:ph type="body" sz="quarter" idx="17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диаграммы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Диаграмма 7"/>
          <p:cNvSpPr>
            <a:spLocks noGrp="1"/>
          </p:cNvSpPr>
          <p:nvPr>
            <p:ph type="chart" sz="quarter" idx="13"/>
          </p:nvPr>
        </p:nvSpPr>
        <p:spPr>
          <a:xfrm>
            <a:off x="8139654" y="1295016"/>
            <a:ext cx="3577884" cy="3591435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12" name="Диаграмма 7"/>
          <p:cNvSpPr>
            <a:spLocks noGrp="1"/>
          </p:cNvSpPr>
          <p:nvPr>
            <p:ph type="chart" sz="quarter" idx="16"/>
          </p:nvPr>
        </p:nvSpPr>
        <p:spPr>
          <a:xfrm>
            <a:off x="475948" y="1295016"/>
            <a:ext cx="3577884" cy="3591435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14" name="Диаграмма 7"/>
          <p:cNvSpPr>
            <a:spLocks noGrp="1"/>
          </p:cNvSpPr>
          <p:nvPr>
            <p:ph type="chart" sz="quarter" idx="17"/>
          </p:nvPr>
        </p:nvSpPr>
        <p:spPr>
          <a:xfrm>
            <a:off x="4313815" y="1295016"/>
            <a:ext cx="3576768" cy="3591435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13" name="Текст 9"/>
          <p:cNvSpPr>
            <a:spLocks noGrp="1"/>
          </p:cNvSpPr>
          <p:nvPr>
            <p:ph type="body" sz="quarter" idx="14"/>
          </p:nvPr>
        </p:nvSpPr>
        <p:spPr>
          <a:xfrm>
            <a:off x="475948" y="5129727"/>
            <a:ext cx="8354821" cy="1012665"/>
          </a:xfrm>
        </p:spPr>
        <p:txBody>
          <a:bodyPr numCol="1" spcCol="360000"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Текст 8"/>
          <p:cNvSpPr>
            <a:spLocks noGrp="1"/>
          </p:cNvSpPr>
          <p:nvPr>
            <p:ph type="body" sz="quarter" idx="18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диа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Диаграмма 7"/>
          <p:cNvSpPr>
            <a:spLocks noGrp="1"/>
          </p:cNvSpPr>
          <p:nvPr>
            <p:ph type="chart" sz="quarter" idx="18"/>
          </p:nvPr>
        </p:nvSpPr>
        <p:spPr>
          <a:xfrm>
            <a:off x="475948" y="3835468"/>
            <a:ext cx="5491362" cy="2295189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18" name="Диаграмма 7"/>
          <p:cNvSpPr>
            <a:spLocks noGrp="1"/>
          </p:cNvSpPr>
          <p:nvPr>
            <p:ph type="chart" sz="quarter" idx="19"/>
          </p:nvPr>
        </p:nvSpPr>
        <p:spPr>
          <a:xfrm>
            <a:off x="6226175" y="3835925"/>
            <a:ext cx="5491362" cy="2295189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9" name="Диаграмма 7"/>
          <p:cNvSpPr>
            <a:spLocks noGrp="1"/>
          </p:cNvSpPr>
          <p:nvPr>
            <p:ph type="chart" sz="quarter" idx="20"/>
          </p:nvPr>
        </p:nvSpPr>
        <p:spPr>
          <a:xfrm>
            <a:off x="475948" y="1296211"/>
            <a:ext cx="5491362" cy="2295189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13" name="Диаграмма 7"/>
          <p:cNvSpPr>
            <a:spLocks noGrp="1"/>
          </p:cNvSpPr>
          <p:nvPr>
            <p:ph type="chart" sz="quarter" idx="21"/>
          </p:nvPr>
        </p:nvSpPr>
        <p:spPr>
          <a:xfrm>
            <a:off x="6226175" y="1296132"/>
            <a:ext cx="5491362" cy="2295189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/>
          </a:p>
        </p:txBody>
      </p:sp>
      <p:sp>
        <p:nvSpPr>
          <p:cNvPr id="12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8" y="238909"/>
            <a:ext cx="11241960" cy="734586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Сравнение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75578" y="1296132"/>
            <a:ext cx="4557069" cy="860765"/>
          </a:xfrm>
          <a:blipFill>
            <a:blip r:embed="rId2"/>
            <a:stretch>
              <a:fillRect/>
            </a:stretch>
          </a:blipFill>
        </p:spPr>
        <p:txBody>
          <a:bodyPr bIns="180000" anchor="b" anchorCtr="0"/>
          <a:lstStyle>
            <a:lvl1pPr marL="0" indent="0">
              <a:buNone/>
              <a:defRPr sz="1688" b="0">
                <a:latin typeface="Yandex Sans Text Regular" pitchFamily="2" charset="-52"/>
              </a:defRPr>
            </a:lvl1pPr>
            <a:lvl2pPr marL="457177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10" indent="0">
              <a:buNone/>
              <a:defRPr sz="1600" b="1"/>
            </a:lvl5pPr>
            <a:lvl6pPr marL="2285887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1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ru-RU" dirty="0" smtClean="0"/>
              <a:t>Образец</a:t>
            </a:r>
            <a:br>
              <a:rPr lang="ru-RU" dirty="0" smtClean="0"/>
            </a:br>
            <a:r>
              <a:rPr lang="ru-RU" dirty="0" smtClean="0"/>
              <a:t>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79" y="2346367"/>
            <a:ext cx="4557068" cy="3796025"/>
          </a:xfrm>
        </p:spPr>
        <p:txBody>
          <a:bodyPr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Text Placeholder 2"/>
          <p:cNvSpPr>
            <a:spLocks noGrp="1"/>
          </p:cNvSpPr>
          <p:nvPr>
            <p:ph type="body" idx="16" hasCustomPrompt="1"/>
          </p:nvPr>
        </p:nvSpPr>
        <p:spPr>
          <a:xfrm>
            <a:off x="6216011" y="1296132"/>
            <a:ext cx="4544788" cy="860765"/>
          </a:xfrm>
          <a:blipFill>
            <a:blip r:embed="rId2"/>
            <a:stretch>
              <a:fillRect/>
            </a:stretch>
          </a:blipFill>
        </p:spPr>
        <p:txBody>
          <a:bodyPr bIns="180000" anchor="b" anchorCtr="0"/>
          <a:lstStyle>
            <a:lvl1pPr marL="0" indent="0">
              <a:buNone/>
              <a:defRPr sz="1688" b="0">
                <a:latin typeface="Yandex Sans Text Regular" pitchFamily="2" charset="-52"/>
              </a:defRPr>
            </a:lvl1pPr>
            <a:lvl2pPr marL="457177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10" indent="0">
              <a:buNone/>
              <a:defRPr sz="1600" b="1"/>
            </a:lvl5pPr>
            <a:lvl6pPr marL="2285887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1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ru-RU" dirty="0" smtClean="0"/>
              <a:t>Образец</a:t>
            </a:r>
            <a:br>
              <a:rPr lang="ru-RU" dirty="0" smtClean="0"/>
            </a:br>
            <a:r>
              <a:rPr lang="ru-RU" dirty="0" smtClean="0"/>
              <a:t>текста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216012" y="2346367"/>
            <a:ext cx="4544788" cy="3796025"/>
          </a:xfrm>
        </p:spPr>
        <p:txBody>
          <a:bodyPr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пиктограмма и текст/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8" y="238909"/>
            <a:ext cx="11241959" cy="734586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45795" y="1296211"/>
            <a:ext cx="8371742" cy="4847376"/>
          </a:xfrm>
        </p:spPr>
        <p:txBody>
          <a:bodyPr tIns="324000" rIns="1008000"/>
          <a:lstStyle>
            <a:lvl1pPr>
              <a:defRPr/>
            </a:lvl1pPr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433433" y="1530575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23" hasCustomPrompt="1"/>
          </p:nvPr>
        </p:nvSpPr>
        <p:spPr>
          <a:xfrm>
            <a:off x="1433433" y="2584270"/>
            <a:ext cx="1674572" cy="472295"/>
          </a:xfrm>
        </p:spPr>
        <p:txBody>
          <a:bodyPr/>
          <a:lstStyle>
            <a:lvl1pPr algn="l">
              <a:defRPr/>
            </a:lvl1pPr>
          </a:lstStyle>
          <a:p>
            <a:pPr lvl="0"/>
            <a:r>
              <a:rPr lang="ru-RU" dirty="0" smtClean="0"/>
              <a:t>Подпись</a:t>
            </a:r>
            <a:endParaRPr lang="ru-RU" dirty="0"/>
          </a:p>
        </p:txBody>
      </p:sp>
      <p:sp>
        <p:nvSpPr>
          <p:cNvPr id="12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пиктограммы и текст/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8" y="238907"/>
            <a:ext cx="11241960" cy="734182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45795" y="1296211"/>
            <a:ext cx="8371742" cy="2295186"/>
          </a:xfrm>
        </p:spPr>
        <p:txBody>
          <a:bodyPr tIns="0" rIns="1008000" anchor="ctr"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433433" y="1530575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7" name="Рисунок 9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433433" y="3850761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4" name="Объект 3"/>
          <p:cNvSpPr>
            <a:spLocks noGrp="1"/>
          </p:cNvSpPr>
          <p:nvPr>
            <p:ph sz="quarter" idx="15"/>
          </p:nvPr>
        </p:nvSpPr>
        <p:spPr>
          <a:xfrm>
            <a:off x="3345796" y="3846971"/>
            <a:ext cx="8371741" cy="2295421"/>
          </a:xfrm>
        </p:spPr>
        <p:txBody>
          <a:bodyPr rIns="1008000" anchor="ctr"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quarter" idx="23" hasCustomPrompt="1"/>
          </p:nvPr>
        </p:nvSpPr>
        <p:spPr>
          <a:xfrm>
            <a:off x="1433433" y="2584270"/>
            <a:ext cx="1674572" cy="472295"/>
          </a:xfrm>
        </p:spPr>
        <p:txBody>
          <a:bodyPr/>
          <a:lstStyle>
            <a:lvl1pPr algn="l">
              <a:defRPr/>
            </a:lvl1pPr>
          </a:lstStyle>
          <a:p>
            <a:pPr lvl="0"/>
            <a:r>
              <a:rPr lang="ru-RU" dirty="0" smtClean="0"/>
              <a:t>Подпись</a:t>
            </a:r>
            <a:endParaRPr lang="ru-RU" dirty="0"/>
          </a:p>
        </p:txBody>
      </p:sp>
      <p:sp>
        <p:nvSpPr>
          <p:cNvPr id="13" name="Текст 3"/>
          <p:cNvSpPr>
            <a:spLocks noGrp="1"/>
          </p:cNvSpPr>
          <p:nvPr>
            <p:ph type="body" sz="quarter" idx="25" hasCustomPrompt="1"/>
          </p:nvPr>
        </p:nvSpPr>
        <p:spPr>
          <a:xfrm>
            <a:off x="1433433" y="4902019"/>
            <a:ext cx="1674572" cy="472295"/>
          </a:xfrm>
        </p:spPr>
        <p:txBody>
          <a:bodyPr/>
          <a:lstStyle>
            <a:lvl1pPr algn="l">
              <a:defRPr/>
            </a:lvl1pPr>
          </a:lstStyle>
          <a:p>
            <a:pPr lvl="0"/>
            <a:r>
              <a:rPr lang="ru-RU" dirty="0" smtClean="0"/>
              <a:t>Подпись</a:t>
            </a:r>
            <a:endParaRPr lang="ru-RU" dirty="0"/>
          </a:p>
        </p:txBody>
      </p:sp>
      <p:sp>
        <p:nvSpPr>
          <p:cNvPr id="15" name="Текст 8"/>
          <p:cNvSpPr>
            <a:spLocks noGrp="1"/>
          </p:cNvSpPr>
          <p:nvPr>
            <p:ph type="body" sz="quarter" idx="26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пикто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8" y="238907"/>
            <a:ext cx="11241959" cy="734182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75578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7" name="Рисунок 9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302533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>
          <a:xfrm>
            <a:off x="475579" y="3429558"/>
            <a:ext cx="3589166" cy="2712834"/>
          </a:xfrm>
        </p:spPr>
        <p:txBody>
          <a:bodyPr tIns="0"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6"/>
          </p:nvPr>
        </p:nvSpPr>
        <p:spPr>
          <a:xfrm>
            <a:off x="4302534" y="3429558"/>
            <a:ext cx="3588049" cy="2712834"/>
          </a:xfrm>
        </p:spPr>
        <p:txBody>
          <a:bodyPr tIns="0"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7"/>
          </p:nvPr>
        </p:nvSpPr>
        <p:spPr>
          <a:xfrm>
            <a:off x="8128372" y="3429558"/>
            <a:ext cx="3589165" cy="2712834"/>
          </a:xfrm>
        </p:spPr>
        <p:txBody>
          <a:bodyPr tIns="0"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3" name="Рисунок 9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8128372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15" name="Текст 8"/>
          <p:cNvSpPr>
            <a:spLocks noGrp="1"/>
          </p:cNvSpPr>
          <p:nvPr>
            <p:ph type="body" sz="quarter" idx="19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пикто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8" y="238907"/>
            <a:ext cx="11241960" cy="734182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/>
          </p:cNvSpPr>
          <p:nvPr>
            <p:ph type="pic" sz="quarter" idx="13" hasCustomPrompt="1"/>
          </p:nvPr>
        </p:nvSpPr>
        <p:spPr>
          <a:xfrm>
            <a:off x="475578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7" name="Рисунок 9"/>
          <p:cNvSpPr>
            <a:spLocks noGrp="1"/>
          </p:cNvSpPr>
          <p:nvPr>
            <p:ph type="pic" sz="quarter" idx="14" hasCustomPrompt="1"/>
          </p:nvPr>
        </p:nvSpPr>
        <p:spPr>
          <a:xfrm>
            <a:off x="3348376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>
          <a:xfrm>
            <a:off x="475579" y="3429558"/>
            <a:ext cx="2632427" cy="2712834"/>
          </a:xfrm>
        </p:spPr>
        <p:txBody>
          <a:bodyPr tIns="0" rIns="7200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6"/>
          </p:nvPr>
        </p:nvSpPr>
        <p:spPr>
          <a:xfrm>
            <a:off x="3345795" y="3429558"/>
            <a:ext cx="2632427" cy="2712834"/>
          </a:xfrm>
        </p:spPr>
        <p:txBody>
          <a:bodyPr tIns="0" rIns="7200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7"/>
          </p:nvPr>
        </p:nvSpPr>
        <p:spPr>
          <a:xfrm>
            <a:off x="6216012" y="3429558"/>
            <a:ext cx="2631310" cy="2712834"/>
          </a:xfrm>
        </p:spPr>
        <p:txBody>
          <a:bodyPr tIns="0" rIns="7200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3" name="Рисунок 9"/>
          <p:cNvSpPr>
            <a:spLocks noGrp="1"/>
          </p:cNvSpPr>
          <p:nvPr>
            <p:ph type="pic" sz="quarter" idx="18" hasCustomPrompt="1"/>
          </p:nvPr>
        </p:nvSpPr>
        <p:spPr>
          <a:xfrm>
            <a:off x="9088574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9"/>
          </p:nvPr>
        </p:nvSpPr>
        <p:spPr>
          <a:xfrm>
            <a:off x="9088575" y="3429558"/>
            <a:ext cx="2631310" cy="2712834"/>
          </a:xfrm>
        </p:spPr>
        <p:txBody>
          <a:bodyPr tIns="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5" name="Рисунок 9"/>
          <p:cNvSpPr>
            <a:spLocks noGrp="1"/>
          </p:cNvSpPr>
          <p:nvPr>
            <p:ph type="pic" sz="quarter" idx="20" hasCustomPrompt="1"/>
          </p:nvPr>
        </p:nvSpPr>
        <p:spPr>
          <a:xfrm>
            <a:off x="6215167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17" name="Текст 8"/>
          <p:cNvSpPr>
            <a:spLocks noGrp="1"/>
          </p:cNvSpPr>
          <p:nvPr>
            <p:ph type="body" sz="quarter" idx="21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итульный слайд 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433434" y="1530575"/>
            <a:ext cx="9327366" cy="3355876"/>
          </a:xfrm>
        </p:spPr>
        <p:txBody>
          <a:bodyPr tIns="0" rIns="0" anchor="ctr" anchorCtr="0">
            <a:noAutofit/>
          </a:bodyPr>
          <a:lstStyle>
            <a:lvl1pPr algn="l">
              <a:lnSpc>
                <a:spcPct val="100000"/>
              </a:lnSpc>
              <a:defRPr sz="5626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Название 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33433" y="5128708"/>
            <a:ext cx="9327366" cy="1009219"/>
          </a:xfrm>
        </p:spPr>
        <p:txBody>
          <a:bodyPr tIns="0" anchor="b" anchorCtr="0">
            <a:noAutofit/>
          </a:bodyPr>
          <a:lstStyle>
            <a:lvl1pPr marL="0" indent="0" algn="l">
              <a:lnSpc>
                <a:spcPts val="2110"/>
              </a:lnSpc>
              <a:spcAft>
                <a:spcPts val="0"/>
              </a:spcAft>
              <a:buNone/>
              <a:defRPr sz="1688" baseline="0">
                <a:latin typeface="Yandex Sans Text Light" panose="02000000000000000000" pitchFamily="2" charset="-52"/>
              </a:defRPr>
            </a:lvl1pPr>
            <a:lvl2pPr marL="457177" indent="0" algn="ctr">
              <a:buNone/>
              <a:defRPr sz="2000"/>
            </a:lvl2pPr>
            <a:lvl3pPr marL="914355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10" indent="0" algn="ctr">
              <a:buNone/>
              <a:defRPr sz="1600"/>
            </a:lvl5pPr>
            <a:lvl6pPr marL="2285887" indent="0" algn="ctr">
              <a:buNone/>
              <a:defRPr sz="1600"/>
            </a:lvl6pPr>
            <a:lvl7pPr marL="2743064" indent="0" algn="ctr">
              <a:buNone/>
              <a:defRPr sz="1600"/>
            </a:lvl7pPr>
            <a:lvl8pPr marL="3200241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ru-RU" dirty="0" smtClean="0"/>
              <a:t>Имя и Фамилия, должность</a:t>
            </a:r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1416703" y="169221"/>
            <a:ext cx="406127" cy="361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66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0" hasCustomPrompt="1"/>
          </p:nvPr>
        </p:nvSpPr>
        <p:spPr>
          <a:xfrm>
            <a:off x="8128373" y="973495"/>
            <a:ext cx="2632427" cy="557080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ru-RU" dirty="0" smtClean="0"/>
              <a:t>Логотип партнёра</a:t>
            </a:r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433" y="924057"/>
            <a:ext cx="3291127" cy="453321"/>
          </a:xfrm>
          <a:prstGeom prst="rect">
            <a:avLst/>
          </a:prstGeom>
        </p:spPr>
      </p:pic>
      <p:sp>
        <p:nvSpPr>
          <p:cNvPr id="11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433434" y="924057"/>
            <a:ext cx="3291127" cy="453167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ru-RU" dirty="0" smtClean="0"/>
              <a:t>          Логотип Сервиса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пиктограм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8" y="238909"/>
            <a:ext cx="11241960" cy="734586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75578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7" name="Рисунок 9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775769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>
          <a:xfrm>
            <a:off x="475579" y="3429558"/>
            <a:ext cx="2050625" cy="2712834"/>
          </a:xfrm>
        </p:spPr>
        <p:txBody>
          <a:bodyPr tIns="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3" name="Рисунок 9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9666912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15" name="Рисунок 9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071246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21"/>
          </p:nvPr>
        </p:nvSpPr>
        <p:spPr>
          <a:xfrm>
            <a:off x="2773413" y="3429558"/>
            <a:ext cx="2050625" cy="2712834"/>
          </a:xfrm>
        </p:spPr>
        <p:txBody>
          <a:bodyPr tIns="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22"/>
          </p:nvPr>
        </p:nvSpPr>
        <p:spPr>
          <a:xfrm>
            <a:off x="5071246" y="3429558"/>
            <a:ext cx="2050625" cy="2712834"/>
          </a:xfrm>
        </p:spPr>
        <p:txBody>
          <a:bodyPr tIns="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3"/>
          </p:nvPr>
        </p:nvSpPr>
        <p:spPr>
          <a:xfrm>
            <a:off x="7368597" y="3429558"/>
            <a:ext cx="2050625" cy="2712834"/>
          </a:xfrm>
        </p:spPr>
        <p:txBody>
          <a:bodyPr tIns="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4"/>
          </p:nvPr>
        </p:nvSpPr>
        <p:spPr>
          <a:xfrm>
            <a:off x="9666912" y="3429558"/>
            <a:ext cx="2050625" cy="2712834"/>
          </a:xfrm>
        </p:spPr>
        <p:txBody>
          <a:bodyPr tIns="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8" name="Рисунок 9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7368597" y="2232399"/>
            <a:ext cx="1002528" cy="835448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PNG</a:t>
            </a:r>
            <a:endParaRPr lang="ru-RU" dirty="0" smtClean="0"/>
          </a:p>
        </p:txBody>
      </p:sp>
      <p:sp>
        <p:nvSpPr>
          <p:cNvPr id="16" name="Текст 8"/>
          <p:cNvSpPr>
            <a:spLocks noGrp="1"/>
          </p:cNvSpPr>
          <p:nvPr>
            <p:ph type="body" sz="quarter" idx="26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зображение во весь экр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9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-8509"/>
            <a:ext cx="12191999" cy="6866509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1" y="5129727"/>
            <a:ext cx="5020367" cy="1012665"/>
          </a:xfrm>
          <a:solidFill>
            <a:schemeClr val="tx2"/>
          </a:solidFill>
        </p:spPr>
        <p:txBody>
          <a:bodyPr lIns="720000" rIns="720000" anchor="ctr" anchorCtr="0"/>
          <a:lstStyle>
            <a:lvl1pPr>
              <a:defRPr baseline="0"/>
            </a:lvl1pPr>
          </a:lstStyle>
          <a:p>
            <a:pPr lvl="0"/>
            <a:r>
              <a:rPr lang="ru-RU" dirty="0" smtClean="0"/>
              <a:t>Тезис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8" y="238909"/>
            <a:ext cx="11241960" cy="734586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/>
          </p:cNvSpPr>
          <p:nvPr>
            <p:ph type="pic" sz="quarter" idx="13" hasCustomPrompt="1"/>
          </p:nvPr>
        </p:nvSpPr>
        <p:spPr>
          <a:xfrm>
            <a:off x="3345795" y="1541856"/>
            <a:ext cx="8371743" cy="4600536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22"/>
          </p:nvPr>
        </p:nvSpPr>
        <p:spPr>
          <a:xfrm>
            <a:off x="475948" y="1530575"/>
            <a:ext cx="2632058" cy="4611817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8" y="238907"/>
            <a:ext cx="11241959" cy="734182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/>
          </p:cNvSpPr>
          <p:nvPr>
            <p:ph type="pic" sz="quarter" idx="13" hasCustomPrompt="1"/>
          </p:nvPr>
        </p:nvSpPr>
        <p:spPr>
          <a:xfrm>
            <a:off x="475578" y="1530575"/>
            <a:ext cx="5502644" cy="3347112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7" name="Рисунок 9"/>
          <p:cNvSpPr>
            <a:spLocks noGrp="1"/>
          </p:cNvSpPr>
          <p:nvPr>
            <p:ph type="pic" sz="quarter" idx="15" hasCustomPrompt="1"/>
          </p:nvPr>
        </p:nvSpPr>
        <p:spPr>
          <a:xfrm>
            <a:off x="6216011" y="1530575"/>
            <a:ext cx="5502644" cy="3347112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8" name="Текст 4"/>
          <p:cNvSpPr>
            <a:spLocks noGrp="1"/>
          </p:cNvSpPr>
          <p:nvPr>
            <p:ph type="body" sz="quarter" idx="22"/>
          </p:nvPr>
        </p:nvSpPr>
        <p:spPr>
          <a:xfrm>
            <a:off x="475948" y="5128708"/>
            <a:ext cx="8371374" cy="101368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9" y="238907"/>
            <a:ext cx="11241959" cy="734182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/>
          </p:cNvSpPr>
          <p:nvPr>
            <p:ph type="pic" sz="quarter" idx="13" hasCustomPrompt="1"/>
          </p:nvPr>
        </p:nvSpPr>
        <p:spPr>
          <a:xfrm>
            <a:off x="475579" y="1530575"/>
            <a:ext cx="3589166" cy="3347112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7" name="Рисунок 9"/>
          <p:cNvSpPr>
            <a:spLocks noGrp="1"/>
          </p:cNvSpPr>
          <p:nvPr>
            <p:ph type="pic" sz="quarter" idx="15" hasCustomPrompt="1"/>
          </p:nvPr>
        </p:nvSpPr>
        <p:spPr>
          <a:xfrm>
            <a:off x="8128372" y="1530575"/>
            <a:ext cx="3590282" cy="3347112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12" name="Рисунок 9"/>
          <p:cNvSpPr>
            <a:spLocks noGrp="1"/>
          </p:cNvSpPr>
          <p:nvPr>
            <p:ph type="pic" sz="quarter" idx="17" hasCustomPrompt="1"/>
          </p:nvPr>
        </p:nvSpPr>
        <p:spPr>
          <a:xfrm>
            <a:off x="4300301" y="1530575"/>
            <a:ext cx="3590282" cy="3347112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22"/>
          </p:nvPr>
        </p:nvSpPr>
        <p:spPr>
          <a:xfrm>
            <a:off x="475948" y="5128708"/>
            <a:ext cx="3589166" cy="101368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23"/>
          </p:nvPr>
        </p:nvSpPr>
        <p:spPr>
          <a:xfrm>
            <a:off x="4300301" y="5128708"/>
            <a:ext cx="3589166" cy="101368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24"/>
          </p:nvPr>
        </p:nvSpPr>
        <p:spPr>
          <a:xfrm>
            <a:off x="8128373" y="5128708"/>
            <a:ext cx="3589166" cy="101368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5578" y="238909"/>
            <a:ext cx="11241960" cy="734586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Рисунок 9"/>
          <p:cNvSpPr>
            <a:spLocks noGrp="1"/>
          </p:cNvSpPr>
          <p:nvPr>
            <p:ph type="pic" sz="quarter" idx="13" hasCustomPrompt="1"/>
          </p:nvPr>
        </p:nvSpPr>
        <p:spPr>
          <a:xfrm>
            <a:off x="475579" y="1530575"/>
            <a:ext cx="2632427" cy="2306467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7" name="Рисунок 9"/>
          <p:cNvSpPr>
            <a:spLocks noGrp="1"/>
          </p:cNvSpPr>
          <p:nvPr>
            <p:ph type="pic" sz="quarter" idx="15" hasCustomPrompt="1"/>
          </p:nvPr>
        </p:nvSpPr>
        <p:spPr>
          <a:xfrm>
            <a:off x="9088574" y="1530575"/>
            <a:ext cx="2632427" cy="2306467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12" name="Рисунок 9"/>
          <p:cNvSpPr>
            <a:spLocks noGrp="1"/>
          </p:cNvSpPr>
          <p:nvPr>
            <p:ph type="pic" sz="quarter" idx="17" hasCustomPrompt="1"/>
          </p:nvPr>
        </p:nvSpPr>
        <p:spPr>
          <a:xfrm>
            <a:off x="3354418" y="1530575"/>
            <a:ext cx="2632902" cy="2306467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14" name="Рисунок 9"/>
          <p:cNvSpPr>
            <a:spLocks noGrp="1"/>
          </p:cNvSpPr>
          <p:nvPr>
            <p:ph type="pic" sz="quarter" idx="19" hasCustomPrompt="1"/>
          </p:nvPr>
        </p:nvSpPr>
        <p:spPr>
          <a:xfrm>
            <a:off x="6216011" y="1530575"/>
            <a:ext cx="2631311" cy="2306467"/>
          </a:xfrm>
        </p:spPr>
        <p:txBody>
          <a:bodyPr anchor="ctr" anchorCtr="1"/>
          <a:lstStyle>
            <a:lvl1pPr marL="0" marR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/>
            </a:lvl1pPr>
          </a:lstStyle>
          <a:p>
            <a:pPr marL="0" marR="0" lvl="0" indent="0" algn="l" defTabSz="914355" rtl="0" eaLnBrk="1" fontAlgn="auto" latinLnBrk="0" hangingPunct="1">
              <a:lnSpc>
                <a:spcPts val="211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PNG</a:t>
            </a:r>
            <a:endParaRPr lang="ru-RU" dirty="0" smtClean="0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22"/>
          </p:nvPr>
        </p:nvSpPr>
        <p:spPr>
          <a:xfrm>
            <a:off x="475947" y="4073444"/>
            <a:ext cx="2632902" cy="207089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7" name="Текст 7"/>
          <p:cNvSpPr>
            <a:spLocks noGrp="1"/>
          </p:cNvSpPr>
          <p:nvPr>
            <p:ph type="body" sz="quarter" idx="23"/>
          </p:nvPr>
        </p:nvSpPr>
        <p:spPr>
          <a:xfrm>
            <a:off x="3353358" y="4073444"/>
            <a:ext cx="2632902" cy="207089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8" name="Текст 7"/>
          <p:cNvSpPr>
            <a:spLocks noGrp="1"/>
          </p:cNvSpPr>
          <p:nvPr>
            <p:ph type="body" sz="quarter" idx="24"/>
          </p:nvPr>
        </p:nvSpPr>
        <p:spPr>
          <a:xfrm>
            <a:off x="6214420" y="4073444"/>
            <a:ext cx="2632902" cy="207089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Текст 7"/>
          <p:cNvSpPr>
            <a:spLocks noGrp="1"/>
          </p:cNvSpPr>
          <p:nvPr>
            <p:ph type="body" sz="quarter" idx="25"/>
          </p:nvPr>
        </p:nvSpPr>
        <p:spPr>
          <a:xfrm>
            <a:off x="9088574" y="4073444"/>
            <a:ext cx="2632902" cy="207089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3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очни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>
          <a:xfrm>
            <a:off x="1433433" y="1922922"/>
            <a:ext cx="9327366" cy="4219470"/>
          </a:xfrm>
        </p:spPr>
        <p:txBody>
          <a:bodyPr tIns="0" numCol="1" spcCol="360000"/>
          <a:lstStyle>
            <a:lvl5pPr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Текст 8"/>
          <p:cNvSpPr>
            <a:spLocks noGrp="1"/>
          </p:cNvSpPr>
          <p:nvPr>
            <p:ph type="body" sz="quarter" idx="21" hasCustomPrompt="1"/>
          </p:nvPr>
        </p:nvSpPr>
        <p:spPr>
          <a:xfrm>
            <a:off x="1433434" y="6394432"/>
            <a:ext cx="9327366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431200" y="1683213"/>
            <a:ext cx="9329079" cy="329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66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31200" y="973495"/>
            <a:ext cx="9327365" cy="654385"/>
          </a:xfrm>
        </p:spPr>
        <p:txBody>
          <a:bodyPr tIns="0" rIns="0" anchor="b"/>
          <a:lstStyle>
            <a:lvl1pPr>
              <a:defRPr/>
            </a:lvl1pPr>
          </a:lstStyle>
          <a:p>
            <a:r>
              <a:rPr lang="ru-RU" dirty="0" smtClean="0"/>
              <a:t>Источники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906" y="924057"/>
            <a:ext cx="3291127" cy="4533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33434" y="1530575"/>
            <a:ext cx="9327366" cy="1537272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433433" y="6402651"/>
            <a:ext cx="5263738" cy="230851"/>
          </a:xfrm>
          <a:prstGeom prst="rect">
            <a:avLst/>
          </a:prstGeom>
          <a:noFill/>
        </p:spPr>
        <p:txBody>
          <a:bodyPr wrap="square" lIns="0" tIns="32911" rIns="0" rtlCol="0">
            <a:spAutoFit/>
          </a:bodyPr>
          <a:lstStyle/>
          <a:p>
            <a:r>
              <a:rPr lang="ru-RU" sz="984" b="0" i="0" kern="1200" dirty="0" smtClean="0">
                <a:solidFill>
                  <a:schemeClr val="tx1"/>
                </a:solidFill>
                <a:effectLst/>
                <a:latin typeface="Yandex Sans Text Light" panose="02000000000000000000" pitchFamily="2" charset="-52"/>
                <a:ea typeface="+mn-ea"/>
                <a:cs typeface="+mn-cs"/>
              </a:rPr>
              <a:t>119021, Москва, ул. Льва Толстого, 16 тел.: +7 495 739-70-00, факс: +7 495 739-70-70</a:t>
            </a:r>
          </a:p>
        </p:txBody>
      </p:sp>
      <p:sp>
        <p:nvSpPr>
          <p:cNvPr id="23" name="Текст 5"/>
          <p:cNvSpPr>
            <a:spLocks noGrp="1"/>
          </p:cNvSpPr>
          <p:nvPr>
            <p:ph type="body" sz="quarter" idx="10" hasCustomPrompt="1"/>
          </p:nvPr>
        </p:nvSpPr>
        <p:spPr>
          <a:xfrm>
            <a:off x="1433433" y="3429558"/>
            <a:ext cx="4544788" cy="407484"/>
          </a:xfrm>
        </p:spPr>
        <p:txBody>
          <a:bodyPr tIns="0" bIns="36000"/>
          <a:lstStyle>
            <a:lvl1pPr>
              <a:defRPr baseline="0">
                <a:latin typeface="Yandex Sans Text Regular" pitchFamily="2" charset="-52"/>
              </a:defRPr>
            </a:lvl1pPr>
          </a:lstStyle>
          <a:p>
            <a:pPr lvl="0"/>
            <a:r>
              <a:rPr lang="ru-RU" dirty="0" smtClean="0"/>
              <a:t>Имя Фамилия</a:t>
            </a:r>
            <a:endParaRPr lang="ru-RU" dirty="0"/>
          </a:p>
        </p:txBody>
      </p:sp>
      <p:sp>
        <p:nvSpPr>
          <p:cNvPr id="24" name="Текст 13"/>
          <p:cNvSpPr>
            <a:spLocks noGrp="1"/>
          </p:cNvSpPr>
          <p:nvPr>
            <p:ph type="body" sz="quarter" idx="11" hasCustomPrompt="1"/>
          </p:nvPr>
        </p:nvSpPr>
        <p:spPr>
          <a:xfrm>
            <a:off x="1433433" y="3837042"/>
            <a:ext cx="4544788" cy="2305350"/>
          </a:xfrm>
        </p:spPr>
        <p:txBody>
          <a:bodyPr tIns="72000"/>
          <a:lstStyle>
            <a:lvl1pPr>
              <a:defRPr/>
            </a:lvl1pPr>
          </a:lstStyle>
          <a:p>
            <a:pPr lvl="0"/>
            <a:r>
              <a:rPr lang="ru-RU" dirty="0" smtClean="0"/>
              <a:t>Должность</a:t>
            </a:r>
          </a:p>
          <a:p>
            <a:pPr lvl="0"/>
            <a:r>
              <a:rPr lang="ru-RU" dirty="0" smtClean="0"/>
              <a:t>Почта</a:t>
            </a:r>
            <a:endParaRPr lang="ru-RU" dirty="0"/>
          </a:p>
        </p:txBody>
      </p:sp>
      <p:sp>
        <p:nvSpPr>
          <p:cNvPr id="25" name="Текст 5"/>
          <p:cNvSpPr>
            <a:spLocks noGrp="1"/>
          </p:cNvSpPr>
          <p:nvPr>
            <p:ph type="body" sz="quarter" idx="12" hasCustomPrompt="1"/>
          </p:nvPr>
        </p:nvSpPr>
        <p:spPr>
          <a:xfrm>
            <a:off x="6216011" y="3429558"/>
            <a:ext cx="4544788" cy="407484"/>
          </a:xfrm>
        </p:spPr>
        <p:txBody>
          <a:bodyPr tIns="0" bIns="36000"/>
          <a:lstStyle>
            <a:lvl1pPr>
              <a:defRPr baseline="0">
                <a:latin typeface="Yandex Sans Text Regular" pitchFamily="2" charset="-52"/>
              </a:defRPr>
            </a:lvl1pPr>
          </a:lstStyle>
          <a:p>
            <a:pPr lvl="0"/>
            <a:r>
              <a:rPr lang="ru-RU" dirty="0" smtClean="0"/>
              <a:t>Имя Фамилия</a:t>
            </a:r>
            <a:endParaRPr lang="ru-RU" dirty="0"/>
          </a:p>
        </p:txBody>
      </p:sp>
      <p:sp>
        <p:nvSpPr>
          <p:cNvPr id="26" name="Текст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6011" y="3837042"/>
            <a:ext cx="4544788" cy="2305350"/>
          </a:xfrm>
        </p:spPr>
        <p:txBody>
          <a:bodyPr tIns="72000"/>
          <a:lstStyle>
            <a:lvl1pPr>
              <a:defRPr/>
            </a:lvl1pPr>
          </a:lstStyle>
          <a:p>
            <a:pPr lvl="0"/>
            <a:r>
              <a:rPr lang="ru-RU" dirty="0" smtClean="0"/>
              <a:t>Должность</a:t>
            </a:r>
          </a:p>
          <a:p>
            <a:pPr lvl="0"/>
            <a:r>
              <a:rPr lang="ru-RU" dirty="0" smtClean="0"/>
              <a:t>Почта</a:t>
            </a:r>
            <a:endParaRPr lang="ru-RU" dirty="0"/>
          </a:p>
        </p:txBody>
      </p:sp>
      <p:sp>
        <p:nvSpPr>
          <p:cNvPr id="1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432906" y="924057"/>
            <a:ext cx="3291127" cy="453167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ru-RU" dirty="0" smtClean="0"/>
              <a:t>          Логотип Сервиса</a:t>
            </a:r>
            <a:endParaRPr lang="ru-RU" dirty="0"/>
          </a:p>
        </p:txBody>
      </p:sp>
      <p:sp>
        <p:nvSpPr>
          <p:cNvPr id="16" name="Рисунок 7"/>
          <p:cNvSpPr>
            <a:spLocks noGrp="1"/>
          </p:cNvSpPr>
          <p:nvPr>
            <p:ph type="pic" sz="quarter" idx="15" hasCustomPrompt="1"/>
          </p:nvPr>
        </p:nvSpPr>
        <p:spPr>
          <a:xfrm>
            <a:off x="8128373" y="973495"/>
            <a:ext cx="2632427" cy="557080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ru-RU" dirty="0" smtClean="0"/>
              <a:t>Логотип партнёра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онтакты 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433" y="924057"/>
            <a:ext cx="3291127" cy="4533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33434" y="1530575"/>
            <a:ext cx="9327366" cy="1537272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433433" y="6402651"/>
            <a:ext cx="5263738" cy="230851"/>
          </a:xfrm>
          <a:prstGeom prst="rect">
            <a:avLst/>
          </a:prstGeom>
          <a:noFill/>
        </p:spPr>
        <p:txBody>
          <a:bodyPr wrap="square" lIns="0" tIns="32911" rIns="0" rtlCol="0">
            <a:spAutoFit/>
          </a:bodyPr>
          <a:lstStyle/>
          <a:p>
            <a:r>
              <a:rPr lang="ru-RU" sz="984" b="0" i="0" kern="1200" dirty="0" smtClean="0">
                <a:solidFill>
                  <a:schemeClr val="tx1"/>
                </a:solidFill>
                <a:effectLst/>
                <a:latin typeface="Yandex Sans Text Light" panose="02000000000000000000" pitchFamily="2" charset="-52"/>
                <a:ea typeface="+mn-ea"/>
                <a:cs typeface="+mn-cs"/>
              </a:rPr>
              <a:t>16, </a:t>
            </a:r>
            <a:r>
              <a:rPr lang="en-US" sz="984" b="0" i="0" kern="1200" dirty="0" smtClean="0">
                <a:solidFill>
                  <a:schemeClr val="tx1"/>
                </a:solidFill>
                <a:effectLst/>
                <a:latin typeface="Yandex Sans Text Light" panose="02000000000000000000" pitchFamily="2" charset="-52"/>
                <a:ea typeface="+mn-ea"/>
                <a:cs typeface="+mn-cs"/>
              </a:rPr>
              <a:t>Leo Tolstoy St., Moscow 119021, Russia tel. +7 495 739-70-00, fax +7 495 739-70-70</a:t>
            </a:r>
          </a:p>
        </p:txBody>
      </p:sp>
      <p:sp>
        <p:nvSpPr>
          <p:cNvPr id="23" name="Текст 5"/>
          <p:cNvSpPr>
            <a:spLocks noGrp="1"/>
          </p:cNvSpPr>
          <p:nvPr>
            <p:ph type="body" sz="quarter" idx="10" hasCustomPrompt="1"/>
          </p:nvPr>
        </p:nvSpPr>
        <p:spPr>
          <a:xfrm>
            <a:off x="1433433" y="3429558"/>
            <a:ext cx="4544788" cy="407484"/>
          </a:xfrm>
        </p:spPr>
        <p:txBody>
          <a:bodyPr tIns="0" bIns="36000"/>
          <a:lstStyle>
            <a:lvl1pPr>
              <a:defRPr baseline="0">
                <a:latin typeface="Yandex Sans Text Regular" pitchFamily="2" charset="-52"/>
              </a:defRPr>
            </a:lvl1pPr>
          </a:lstStyle>
          <a:p>
            <a:pPr lvl="0"/>
            <a:r>
              <a:rPr lang="ru-RU" dirty="0" smtClean="0"/>
              <a:t>Имя Фамилия</a:t>
            </a:r>
            <a:endParaRPr lang="ru-RU" dirty="0"/>
          </a:p>
        </p:txBody>
      </p:sp>
      <p:sp>
        <p:nvSpPr>
          <p:cNvPr id="24" name="Текст 13"/>
          <p:cNvSpPr>
            <a:spLocks noGrp="1"/>
          </p:cNvSpPr>
          <p:nvPr>
            <p:ph type="body" sz="quarter" idx="11" hasCustomPrompt="1"/>
          </p:nvPr>
        </p:nvSpPr>
        <p:spPr>
          <a:xfrm>
            <a:off x="1433433" y="3837042"/>
            <a:ext cx="4544788" cy="2305350"/>
          </a:xfrm>
        </p:spPr>
        <p:txBody>
          <a:bodyPr tIns="72000"/>
          <a:lstStyle>
            <a:lvl1pPr>
              <a:defRPr/>
            </a:lvl1pPr>
          </a:lstStyle>
          <a:p>
            <a:pPr lvl="0"/>
            <a:r>
              <a:rPr lang="ru-RU" dirty="0" smtClean="0"/>
              <a:t>Должность</a:t>
            </a:r>
          </a:p>
          <a:p>
            <a:pPr lvl="0"/>
            <a:r>
              <a:rPr lang="ru-RU" dirty="0" smtClean="0"/>
              <a:t>Почта</a:t>
            </a:r>
            <a:endParaRPr lang="ru-RU" dirty="0"/>
          </a:p>
        </p:txBody>
      </p:sp>
      <p:sp>
        <p:nvSpPr>
          <p:cNvPr id="25" name="Текст 5"/>
          <p:cNvSpPr>
            <a:spLocks noGrp="1"/>
          </p:cNvSpPr>
          <p:nvPr>
            <p:ph type="body" sz="quarter" idx="12" hasCustomPrompt="1"/>
          </p:nvPr>
        </p:nvSpPr>
        <p:spPr>
          <a:xfrm>
            <a:off x="6216011" y="3429558"/>
            <a:ext cx="4544788" cy="407484"/>
          </a:xfrm>
        </p:spPr>
        <p:txBody>
          <a:bodyPr tIns="0" bIns="36000"/>
          <a:lstStyle>
            <a:lvl1pPr>
              <a:defRPr baseline="0">
                <a:latin typeface="Yandex Sans Text Regular" pitchFamily="2" charset="-52"/>
              </a:defRPr>
            </a:lvl1pPr>
          </a:lstStyle>
          <a:p>
            <a:pPr lvl="0"/>
            <a:r>
              <a:rPr lang="ru-RU" dirty="0" smtClean="0"/>
              <a:t>Имя Фамилия</a:t>
            </a:r>
            <a:endParaRPr lang="ru-RU" dirty="0"/>
          </a:p>
        </p:txBody>
      </p:sp>
      <p:sp>
        <p:nvSpPr>
          <p:cNvPr id="26" name="Текст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6011" y="3837042"/>
            <a:ext cx="4544788" cy="2305350"/>
          </a:xfrm>
        </p:spPr>
        <p:txBody>
          <a:bodyPr tIns="72000"/>
          <a:lstStyle>
            <a:lvl1pPr>
              <a:defRPr/>
            </a:lvl1pPr>
          </a:lstStyle>
          <a:p>
            <a:pPr lvl="0"/>
            <a:r>
              <a:rPr lang="ru-RU" dirty="0" smtClean="0"/>
              <a:t>Должность</a:t>
            </a:r>
          </a:p>
          <a:p>
            <a:pPr lvl="0"/>
            <a:r>
              <a:rPr lang="ru-RU" dirty="0" smtClean="0"/>
              <a:t>Почта</a:t>
            </a:r>
            <a:endParaRPr lang="ru-RU" dirty="0"/>
          </a:p>
        </p:txBody>
      </p:sp>
      <p:sp>
        <p:nvSpPr>
          <p:cNvPr id="1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433434" y="924057"/>
            <a:ext cx="3291127" cy="453167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ru-RU" dirty="0" smtClean="0"/>
              <a:t>          Логотип Сервиса</a:t>
            </a:r>
            <a:endParaRPr lang="ru-RU" dirty="0"/>
          </a:p>
        </p:txBody>
      </p:sp>
      <p:sp>
        <p:nvSpPr>
          <p:cNvPr id="16" name="Рисунок 7"/>
          <p:cNvSpPr>
            <a:spLocks noGrp="1"/>
          </p:cNvSpPr>
          <p:nvPr>
            <p:ph type="pic" sz="quarter" idx="15" hasCustomPrompt="1"/>
          </p:nvPr>
        </p:nvSpPr>
        <p:spPr>
          <a:xfrm>
            <a:off x="8128373" y="973495"/>
            <a:ext cx="2632427" cy="557080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ru-RU" dirty="0" smtClean="0"/>
              <a:t>Логотип партнёра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1416703" y="124096"/>
            <a:ext cx="406127" cy="361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66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одержание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13019" y="1167904"/>
            <a:ext cx="2889514" cy="45442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ru-RU" sz="2953" dirty="0" smtClean="0">
                <a:latin typeface="Yandex Sans Text Regular" pitchFamily="2" charset="-52"/>
              </a:rPr>
              <a:t>Содержание</a:t>
            </a:r>
            <a:endParaRPr lang="ru-RU" sz="2953" dirty="0">
              <a:latin typeface="Yandex Sans Text Regular" pitchFamily="2" charset="-52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0" hasCustomPrompt="1"/>
          </p:nvPr>
        </p:nvSpPr>
        <p:spPr>
          <a:xfrm>
            <a:off x="1433433" y="2005965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2390173" y="1995758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Первый раздел</a:t>
            </a:r>
            <a:endParaRPr lang="ru-RU" dirty="0"/>
          </a:p>
        </p:txBody>
      </p:sp>
      <p:sp>
        <p:nvSpPr>
          <p:cNvPr id="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1433433" y="2740233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3" hasCustomPrompt="1"/>
          </p:nvPr>
        </p:nvSpPr>
        <p:spPr>
          <a:xfrm>
            <a:off x="2390173" y="2730026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Второй раздел</a:t>
            </a:r>
            <a:endParaRPr lang="ru-RU" dirty="0"/>
          </a:p>
        </p:txBody>
      </p:sp>
      <p:sp>
        <p:nvSpPr>
          <p:cNvPr id="11" name="Текст 3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33" y="3474500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2390173" y="3464293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Третий раздел</a:t>
            </a:r>
            <a:endParaRPr lang="ru-RU" dirty="0"/>
          </a:p>
        </p:txBody>
      </p:sp>
      <p:sp>
        <p:nvSpPr>
          <p:cNvPr id="13" name="Текст 3"/>
          <p:cNvSpPr>
            <a:spLocks noGrp="1"/>
          </p:cNvSpPr>
          <p:nvPr>
            <p:ph type="body" sz="quarter" idx="16" hasCustomPrompt="1"/>
          </p:nvPr>
        </p:nvSpPr>
        <p:spPr>
          <a:xfrm>
            <a:off x="1433433" y="4208768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2390173" y="4198561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Четвёртый раздел</a:t>
            </a:r>
            <a:endParaRPr lang="ru-RU" dirty="0"/>
          </a:p>
        </p:txBody>
      </p:sp>
      <p:sp>
        <p:nvSpPr>
          <p:cNvPr id="15" name="Текст 3"/>
          <p:cNvSpPr>
            <a:spLocks noGrp="1"/>
          </p:cNvSpPr>
          <p:nvPr>
            <p:ph type="body" sz="quarter" idx="18" hasCustomPrompt="1"/>
          </p:nvPr>
        </p:nvSpPr>
        <p:spPr>
          <a:xfrm>
            <a:off x="6216011" y="2008198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16" name="Текст 6"/>
          <p:cNvSpPr>
            <a:spLocks noGrp="1"/>
          </p:cNvSpPr>
          <p:nvPr>
            <p:ph type="body" sz="quarter" idx="19" hasCustomPrompt="1"/>
          </p:nvPr>
        </p:nvSpPr>
        <p:spPr>
          <a:xfrm>
            <a:off x="7172750" y="1997991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Седьмой раздел</a:t>
            </a:r>
            <a:endParaRPr lang="ru-RU" dirty="0"/>
          </a:p>
        </p:txBody>
      </p:sp>
      <p:sp>
        <p:nvSpPr>
          <p:cNvPr id="17" name="Текст 3"/>
          <p:cNvSpPr>
            <a:spLocks noGrp="1"/>
          </p:cNvSpPr>
          <p:nvPr>
            <p:ph type="body" sz="quarter" idx="20" hasCustomPrompt="1"/>
          </p:nvPr>
        </p:nvSpPr>
        <p:spPr>
          <a:xfrm>
            <a:off x="6216011" y="2742465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18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7172750" y="2732259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Восьмой раздел</a:t>
            </a:r>
            <a:endParaRPr lang="ru-RU"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22" hasCustomPrompt="1"/>
          </p:nvPr>
        </p:nvSpPr>
        <p:spPr>
          <a:xfrm>
            <a:off x="6216011" y="3476733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20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7172750" y="3466526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Девятый раздел</a:t>
            </a:r>
            <a:endParaRPr lang="ru-RU" dirty="0"/>
          </a:p>
        </p:txBody>
      </p:sp>
      <p:sp>
        <p:nvSpPr>
          <p:cNvPr id="21" name="Текст 3"/>
          <p:cNvSpPr>
            <a:spLocks noGrp="1"/>
          </p:cNvSpPr>
          <p:nvPr>
            <p:ph type="body" sz="quarter" idx="24" hasCustomPrompt="1"/>
          </p:nvPr>
        </p:nvSpPr>
        <p:spPr>
          <a:xfrm>
            <a:off x="6216011" y="4211001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7172750" y="4200794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Десятый раздел</a:t>
            </a:r>
            <a:endParaRPr lang="ru-RU" dirty="0"/>
          </a:p>
        </p:txBody>
      </p:sp>
      <p:sp>
        <p:nvSpPr>
          <p:cNvPr id="23" name="Текст 3"/>
          <p:cNvSpPr>
            <a:spLocks noGrp="1"/>
          </p:cNvSpPr>
          <p:nvPr>
            <p:ph type="body" sz="quarter" idx="26" hasCustomPrompt="1"/>
          </p:nvPr>
        </p:nvSpPr>
        <p:spPr>
          <a:xfrm>
            <a:off x="1433433" y="4943036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24" name="Текст 6"/>
          <p:cNvSpPr>
            <a:spLocks noGrp="1"/>
          </p:cNvSpPr>
          <p:nvPr>
            <p:ph type="body" sz="quarter" idx="27" hasCustomPrompt="1"/>
          </p:nvPr>
        </p:nvSpPr>
        <p:spPr>
          <a:xfrm>
            <a:off x="2390173" y="4932829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Пятый раздел</a:t>
            </a:r>
            <a:endParaRPr lang="ru-RU" dirty="0"/>
          </a:p>
        </p:txBody>
      </p:sp>
      <p:sp>
        <p:nvSpPr>
          <p:cNvPr id="25" name="Текст 3"/>
          <p:cNvSpPr>
            <a:spLocks noGrp="1"/>
          </p:cNvSpPr>
          <p:nvPr>
            <p:ph type="body" sz="quarter" idx="28" hasCustomPrompt="1"/>
          </p:nvPr>
        </p:nvSpPr>
        <p:spPr>
          <a:xfrm>
            <a:off x="6216011" y="4945269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26" name="Текст 6"/>
          <p:cNvSpPr>
            <a:spLocks noGrp="1"/>
          </p:cNvSpPr>
          <p:nvPr>
            <p:ph type="body" sz="quarter" idx="29" hasCustomPrompt="1"/>
          </p:nvPr>
        </p:nvSpPr>
        <p:spPr>
          <a:xfrm>
            <a:off x="7172750" y="4935062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Одиннадцатый раздел</a:t>
            </a:r>
            <a:endParaRPr lang="ru-RU" dirty="0"/>
          </a:p>
        </p:txBody>
      </p:sp>
      <p:sp>
        <p:nvSpPr>
          <p:cNvPr id="27" name="Текст 3"/>
          <p:cNvSpPr>
            <a:spLocks noGrp="1"/>
          </p:cNvSpPr>
          <p:nvPr>
            <p:ph type="body" sz="quarter" idx="30" hasCustomPrompt="1"/>
          </p:nvPr>
        </p:nvSpPr>
        <p:spPr>
          <a:xfrm>
            <a:off x="1433433" y="5677304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28" name="Текст 6"/>
          <p:cNvSpPr>
            <a:spLocks noGrp="1"/>
          </p:cNvSpPr>
          <p:nvPr>
            <p:ph type="body" sz="quarter" idx="31" hasCustomPrompt="1"/>
          </p:nvPr>
        </p:nvSpPr>
        <p:spPr>
          <a:xfrm>
            <a:off x="2390173" y="5667097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Шестой раздел</a:t>
            </a:r>
            <a:endParaRPr lang="ru-RU" dirty="0"/>
          </a:p>
        </p:txBody>
      </p:sp>
      <p:sp>
        <p:nvSpPr>
          <p:cNvPr id="29" name="Текст 3"/>
          <p:cNvSpPr>
            <a:spLocks noGrp="1"/>
          </p:cNvSpPr>
          <p:nvPr>
            <p:ph type="body" sz="quarter" idx="32" hasCustomPrompt="1"/>
          </p:nvPr>
        </p:nvSpPr>
        <p:spPr>
          <a:xfrm>
            <a:off x="6216011" y="5679537"/>
            <a:ext cx="718950" cy="476700"/>
          </a:xfrm>
          <a:blipFill>
            <a:blip r:embed="rId2"/>
            <a:stretch>
              <a:fillRect/>
            </a:stretch>
          </a:blipFill>
        </p:spPr>
        <p:txBody>
          <a:bodyPr tIns="216000" anchor="ctr" anchorCtr="1"/>
          <a:lstStyle>
            <a:lvl1pPr>
              <a:defRPr sz="2953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 smtClean="0"/>
              <a:t>00</a:t>
            </a:r>
            <a:endParaRPr lang="ru-RU" dirty="0"/>
          </a:p>
        </p:txBody>
      </p:sp>
      <p:sp>
        <p:nvSpPr>
          <p:cNvPr id="30" name="Текст 6"/>
          <p:cNvSpPr>
            <a:spLocks noGrp="1"/>
          </p:cNvSpPr>
          <p:nvPr>
            <p:ph type="body" sz="quarter" idx="33" hasCustomPrompt="1"/>
          </p:nvPr>
        </p:nvSpPr>
        <p:spPr>
          <a:xfrm>
            <a:off x="7172750" y="5669330"/>
            <a:ext cx="3588049" cy="476700"/>
          </a:xfrm>
        </p:spPr>
        <p:txBody>
          <a:bodyPr anchor="ctr" anchorCtr="0"/>
          <a:lstStyle>
            <a:lvl1pPr>
              <a:defRPr/>
            </a:lvl1pPr>
          </a:lstStyle>
          <a:p>
            <a:pPr lvl="0"/>
            <a:r>
              <a:rPr lang="ru-RU" dirty="0" smtClean="0"/>
              <a:t>Двенадцатый раздел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Сове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36"/>
          <p:cNvSpPr/>
          <p:nvPr/>
        </p:nvSpPr>
        <p:spPr>
          <a:xfrm>
            <a:off x="474402" y="6266246"/>
            <a:ext cx="11243136" cy="250204"/>
          </a:xfrm>
          <a:prstGeom prst="rect">
            <a:avLst/>
          </a:prstGeom>
          <a:solidFill>
            <a:srgbClr val="FFCC00"/>
          </a:solidFill>
          <a:ln w="12700">
            <a:miter lim="400000"/>
          </a:ln>
        </p:spPr>
        <p:txBody>
          <a:bodyPr lIns="35724" tIns="35724" rIns="35724" bIns="35724" anchor="ctr"/>
          <a:lstStyle/>
          <a:p>
            <a:pPr algn="ctr"/>
            <a:r>
              <a:rPr lang="ru-RU" sz="1266" smtClean="0">
                <a:latin typeface="+mj-lt"/>
              </a:rPr>
              <a:t>Страницу скрыть или удалить по прочтении!</a:t>
            </a:r>
            <a:endParaRPr lang="ru-RU" sz="1266">
              <a:latin typeface="+mj-lt"/>
            </a:endParaRPr>
          </a:p>
        </p:txBody>
      </p:sp>
      <p:sp>
        <p:nvSpPr>
          <p:cNvPr id="4" name="Shape 238"/>
          <p:cNvSpPr/>
          <p:nvPr/>
        </p:nvSpPr>
        <p:spPr>
          <a:xfrm>
            <a:off x="8133085" y="135383"/>
            <a:ext cx="3584453" cy="5140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582276" rIns="0" bIns="0"/>
          <a:lstStyle/>
          <a:p>
            <a:pPr marL="0" marR="0" indent="0" algn="l" defTabSz="12859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84828" algn="l"/>
              </a:tabLst>
              <a:defRPr sz="2400" baseline="0"/>
            </a:pPr>
            <a:r>
              <a:rPr lang="ru-RU" sz="1266" dirty="0" smtClean="0"/>
              <a:t>Дополнительные материалы для презентаций (слайды с графиками, диаграммами,</a:t>
            </a:r>
            <a:r>
              <a:rPr lang="ru-RU" sz="1266" baseline="0" dirty="0" smtClean="0"/>
              <a:t> </a:t>
            </a:r>
            <a:r>
              <a:rPr lang="ru-RU" sz="1266" dirty="0" smtClean="0"/>
              <a:t>таблицами, картами, схемами, гаджетами, пиктограммы, иллюстрации и фотографии) находятся на </a:t>
            </a:r>
            <a:endParaRPr sz="1266" dirty="0" smtClean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r>
              <a:rPr lang="en-US" sz="1266" dirty="0" smtClean="0"/>
              <a:t/>
            </a:r>
            <a:br>
              <a:rPr lang="en-US" sz="1266" dirty="0" smtClean="0"/>
            </a:br>
            <a:endParaRPr lang="ru-RU" sz="1125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r>
              <a:rPr lang="ru-RU" sz="1266" dirty="0" smtClean="0"/>
              <a:t>Логотипы сервисов</a:t>
            </a:r>
            <a:r>
              <a:rPr lang="ru-RU" sz="1266" baseline="0" dirty="0" smtClean="0"/>
              <a:t> для титульного слайда: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endParaRPr lang="ru-RU" sz="1266" dirty="0" smtClean="0">
              <a:solidFill>
                <a:srgbClr val="3878BE"/>
              </a:solidFill>
            </a:endParaRPr>
          </a:p>
          <a:p>
            <a:pPr marL="0" marR="0" indent="0" algn="l" defTabSz="12859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884828" algn="l"/>
              </a:tabLst>
              <a:defRPr sz="2400" baseline="0"/>
            </a:pPr>
            <a:endParaRPr lang="ru-RU" sz="1125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r>
              <a:rPr sz="1266" dirty="0" smtClean="0"/>
              <a:t>Можно </a:t>
            </a:r>
            <a:r>
              <a:rPr sz="1266" dirty="0"/>
              <a:t>выбрать фотографию на фотостоке </a:t>
            </a:r>
            <a:r>
              <a:rPr lang="ru-RU" sz="1266" dirty="0" smtClean="0">
                <a:solidFill>
                  <a:srgbClr val="3878BE"/>
                </a:solidFill>
              </a:rPr>
              <a:t/>
            </a:r>
            <a:br>
              <a:rPr lang="ru-RU" sz="1266" dirty="0" smtClean="0">
                <a:solidFill>
                  <a:srgbClr val="3878BE"/>
                </a:solidFill>
              </a:rPr>
            </a:br>
            <a:r>
              <a:rPr lang="ru-RU" sz="1266" baseline="0" dirty="0" smtClean="0">
                <a:solidFill>
                  <a:srgbClr val="3878BE"/>
                </a:solidFill>
              </a:rPr>
              <a:t>                                       </a:t>
            </a:r>
            <a:r>
              <a:rPr lang="en-US" sz="1266" baseline="0" dirty="0" smtClean="0">
                <a:solidFill>
                  <a:srgbClr val="3878BE"/>
                </a:solidFill>
              </a:rPr>
              <a:t>  </a:t>
            </a:r>
            <a:r>
              <a:rPr sz="1266" dirty="0" err="1" smtClean="0"/>
              <a:t>и</a:t>
            </a:r>
            <a:r>
              <a:rPr sz="1266" dirty="0" smtClean="0"/>
              <a:t> </a:t>
            </a:r>
            <a:r>
              <a:rPr sz="1266" dirty="0"/>
              <a:t>прислать нам ссылку,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r>
              <a:rPr sz="1266" dirty="0"/>
              <a:t>мы купим её </a:t>
            </a:r>
            <a:r>
              <a:rPr sz="1266" dirty="0" smtClean="0"/>
              <a:t>для</a:t>
            </a:r>
            <a:r>
              <a:rPr lang="ru-RU" sz="1266" dirty="0" smtClean="0"/>
              <a:t> вас.</a:t>
            </a:r>
            <a:r>
              <a:rPr sz="1266" dirty="0"/>
              <a:t/>
            </a:r>
            <a:br>
              <a:rPr sz="1266" dirty="0"/>
            </a:br>
            <a:endParaRPr sz="1125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r>
              <a:rPr sz="1266" dirty="0"/>
              <a:t>Подробный рецепт хорошей </a:t>
            </a:r>
            <a:r>
              <a:rPr sz="1266" dirty="0" smtClean="0"/>
              <a:t>презентации</a:t>
            </a:r>
            <a:r>
              <a:rPr lang="ru-RU" sz="1266" dirty="0" smtClean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endParaRPr lang="ru-RU" sz="1266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r>
              <a:rPr sz="1266" dirty="0" smtClean="0"/>
              <a:t/>
            </a:r>
            <a:br>
              <a:rPr sz="1266" dirty="0" smtClean="0"/>
            </a:br>
            <a:endParaRPr sz="1125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r>
              <a:rPr lang="ru-RU" sz="1266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Если возникли вопросы, напишите </a:t>
            </a:r>
            <a:br>
              <a:rPr lang="ru-RU" sz="1266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1266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</a:t>
            </a:r>
            <a:endParaRPr sz="1266"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endParaRPr sz="1125"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3884828" algn="l"/>
              </a:tabLst>
              <a:defRPr sz="2400" baseline="0"/>
            </a:pPr>
            <a:r>
              <a:rPr sz="1266" dirty="0" smtClean="0"/>
              <a:t>Чтобы </a:t>
            </a:r>
            <a:r>
              <a:rPr sz="1266" dirty="0"/>
              <a:t>мы проверили </a:t>
            </a:r>
            <a:r>
              <a:rPr lang="ru-RU" sz="1266" dirty="0" smtClean="0"/>
              <a:t>вашу</a:t>
            </a:r>
            <a:r>
              <a:rPr sz="1266" dirty="0" smtClean="0"/>
              <a:t> </a:t>
            </a:r>
            <a:r>
              <a:rPr sz="1266" dirty="0"/>
              <a:t>презентацию, </a:t>
            </a:r>
            <a:r>
              <a:rPr sz="1266" dirty="0" smtClean="0"/>
              <a:t>отправь</a:t>
            </a:r>
            <a:r>
              <a:rPr lang="ru-RU" sz="1266" dirty="0" smtClean="0"/>
              <a:t>те</a:t>
            </a:r>
            <a:r>
              <a:rPr sz="1266" dirty="0" smtClean="0"/>
              <a:t> </a:t>
            </a:r>
            <a:r>
              <a:rPr sz="1266" dirty="0"/>
              <a:t>её на </a:t>
            </a:r>
            <a:endParaRPr sz="1266" dirty="0">
              <a:solidFill>
                <a:srgbClr val="3878BE"/>
              </a:solidFill>
            </a:endParaRPr>
          </a:p>
        </p:txBody>
      </p:sp>
      <p:sp>
        <p:nvSpPr>
          <p:cNvPr id="9" name="Shape 243"/>
          <p:cNvSpPr/>
          <p:nvPr/>
        </p:nvSpPr>
        <p:spPr>
          <a:xfrm>
            <a:off x="4302534" y="505428"/>
            <a:ext cx="3588049" cy="506332"/>
          </a:xfrm>
          <a:prstGeom prst="rect">
            <a:avLst/>
          </a:prstGeom>
          <a:ln w="12700">
            <a:solidFill>
              <a:srgbClr val="FFCC07"/>
            </a:solidFill>
            <a:miter lim="400000"/>
          </a:ln>
        </p:spPr>
        <p:txBody>
          <a:bodyPr lIns="35724" tIns="35724" rIns="35724" bIns="35724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baseline="0"/>
            </a:pPr>
            <a:r>
              <a:rPr lang="ru-RU" sz="1688" dirty="0" smtClean="0"/>
              <a:t>Н</a:t>
            </a:r>
            <a:r>
              <a:rPr lang="ru-RU" sz="1266" dirty="0" smtClean="0"/>
              <a:t>е</a:t>
            </a:r>
            <a:r>
              <a:rPr lang="ru-RU" sz="1688" dirty="0" smtClean="0"/>
              <a:t> </a:t>
            </a:r>
            <a:r>
              <a:rPr lang="ru-RU" sz="2250" dirty="0" smtClean="0"/>
              <a:t>из</a:t>
            </a:r>
            <a:r>
              <a:rPr lang="ru-RU" sz="3375" dirty="0" smtClean="0"/>
              <a:t>ме</a:t>
            </a:r>
            <a:r>
              <a:rPr lang="ru-RU" sz="1406" dirty="0" smtClean="0"/>
              <a:t>ня</a:t>
            </a:r>
            <a:r>
              <a:rPr lang="ru-RU" sz="984" dirty="0" smtClean="0"/>
              <a:t>й</a:t>
            </a:r>
            <a:r>
              <a:rPr lang="ru-RU" sz="1688" dirty="0" smtClean="0"/>
              <a:t>т</a:t>
            </a:r>
            <a:r>
              <a:rPr lang="ru-RU" sz="844" dirty="0" smtClean="0"/>
              <a:t>е</a:t>
            </a:r>
            <a:r>
              <a:rPr lang="ru-RU" sz="1688" dirty="0" smtClean="0"/>
              <a:t> р</a:t>
            </a:r>
            <a:r>
              <a:rPr lang="ru-RU" sz="3797" dirty="0" smtClean="0"/>
              <a:t>а</a:t>
            </a:r>
            <a:r>
              <a:rPr lang="ru-RU" sz="1688" dirty="0" smtClean="0"/>
              <a:t>з</a:t>
            </a:r>
            <a:r>
              <a:rPr lang="ru-RU" sz="984" dirty="0" smtClean="0"/>
              <a:t>ме</a:t>
            </a:r>
            <a:r>
              <a:rPr lang="ru-RU" sz="1688" dirty="0" smtClean="0"/>
              <a:t>р</a:t>
            </a:r>
            <a:r>
              <a:rPr lang="ru-RU" sz="1266" dirty="0" smtClean="0"/>
              <a:t>ы</a:t>
            </a:r>
            <a:r>
              <a:rPr lang="ru-RU" sz="984" dirty="0" smtClean="0"/>
              <a:t> </a:t>
            </a:r>
            <a:r>
              <a:rPr lang="ru-RU" sz="2532" dirty="0" smtClean="0"/>
              <a:t>ш</a:t>
            </a:r>
            <a:r>
              <a:rPr lang="ru-RU" sz="1969" dirty="0" smtClean="0"/>
              <a:t>р</a:t>
            </a:r>
            <a:r>
              <a:rPr lang="ru-RU" sz="2250" dirty="0" smtClean="0"/>
              <a:t>и</a:t>
            </a:r>
            <a:r>
              <a:rPr lang="ru-RU" sz="1125" dirty="0" smtClean="0"/>
              <a:t>ф</a:t>
            </a:r>
            <a:r>
              <a:rPr lang="ru-RU" sz="844" dirty="0" smtClean="0"/>
              <a:t>т</a:t>
            </a:r>
            <a:r>
              <a:rPr lang="ru-RU" sz="1125" dirty="0" smtClean="0"/>
              <a:t>о</a:t>
            </a:r>
            <a:r>
              <a:rPr lang="ru-RU" sz="1406" dirty="0" smtClean="0"/>
              <a:t>в</a:t>
            </a:r>
            <a:endParaRPr lang="ru-RU" sz="1406" dirty="0"/>
          </a:p>
        </p:txBody>
      </p:sp>
      <p:sp>
        <p:nvSpPr>
          <p:cNvPr id="10" name="Shape 244"/>
          <p:cNvSpPr/>
          <p:nvPr/>
        </p:nvSpPr>
        <p:spPr>
          <a:xfrm>
            <a:off x="4302533" y="1730786"/>
            <a:ext cx="3588049" cy="4303614"/>
          </a:xfrm>
          <a:prstGeom prst="rect">
            <a:avLst/>
          </a:prstGeom>
          <a:ln w="12700">
            <a:solidFill>
              <a:srgbClr val="FFCC07"/>
            </a:solidFill>
            <a:miter lim="400000"/>
          </a:ln>
        </p:spPr>
        <p:txBody>
          <a:bodyPr lIns="35724" tIns="35724" rIns="35724" bIns="35724" anchor="ctr"/>
          <a:lstStyle/>
          <a:p>
            <a:pPr>
              <a:defRPr baseline="0"/>
            </a:pPr>
            <a:endParaRPr sz="1266"/>
          </a:p>
        </p:txBody>
      </p:sp>
      <p:grpSp>
        <p:nvGrpSpPr>
          <p:cNvPr id="2" name="Группа 1"/>
          <p:cNvGrpSpPr/>
          <p:nvPr/>
        </p:nvGrpSpPr>
        <p:grpSpPr>
          <a:xfrm>
            <a:off x="4302534" y="1110169"/>
            <a:ext cx="3818102" cy="508088"/>
            <a:chOff x="6118226" y="3217160"/>
            <a:chExt cx="5429361" cy="722497"/>
          </a:xfrm>
        </p:grpSpPr>
        <p:sp>
          <p:nvSpPr>
            <p:cNvPr id="7" name="Shape 241"/>
            <p:cNvSpPr/>
            <p:nvPr/>
          </p:nvSpPr>
          <p:spPr>
            <a:xfrm>
              <a:off x="8229600" y="3218189"/>
              <a:ext cx="3317987" cy="7204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>
                <a:lnSpc>
                  <a:spcPct val="110000"/>
                </a:lnSpc>
                <a:spcBef>
                  <a:spcPts val="0"/>
                </a:spcBef>
                <a:tabLst>
                  <a:tab pos="5524500" algn="l"/>
                </a:tabLst>
                <a:defRPr sz="2400" baseline="0">
                  <a:latin typeface="Yandex Sans Text Regular"/>
                  <a:ea typeface="Yandex Sans Text Regular"/>
                  <a:cs typeface="Yandex Sans Text Regular"/>
                  <a:sym typeface="Yandex Sans Text Regular"/>
                </a:defRPr>
              </a:lvl1pPr>
            </a:lstStyle>
            <a:p>
              <a:r>
                <a:rPr sz="1266" dirty="0"/>
                <a:t>Не </a:t>
              </a:r>
              <a:r>
                <a:rPr sz="1266" dirty="0" smtClean="0"/>
                <a:t>выходи</a:t>
              </a:r>
              <a:r>
                <a:rPr lang="ru-RU" sz="1266" dirty="0" smtClean="0"/>
                <a:t>те</a:t>
              </a:r>
              <a:r>
                <a:rPr sz="1266" dirty="0" smtClean="0"/>
                <a:t> </a:t>
              </a:r>
              <a:r>
                <a:rPr sz="1266" dirty="0"/>
                <a:t>за поля слайда</a:t>
              </a:r>
            </a:p>
          </p:txBody>
        </p:sp>
        <p:sp>
          <p:nvSpPr>
            <p:cNvPr id="8" name="Shape 242"/>
            <p:cNvSpPr/>
            <p:nvPr/>
          </p:nvSpPr>
          <p:spPr>
            <a:xfrm>
              <a:off x="11223175" y="3217160"/>
              <a:ext cx="148017" cy="711536"/>
            </a:xfrm>
            <a:prstGeom prst="rect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baseline="0"/>
              </a:pPr>
              <a:endParaRPr sz="1266"/>
            </a:p>
          </p:txBody>
        </p:sp>
        <p:sp>
          <p:nvSpPr>
            <p:cNvPr id="11" name="Shape 245"/>
            <p:cNvSpPr/>
            <p:nvPr/>
          </p:nvSpPr>
          <p:spPr>
            <a:xfrm>
              <a:off x="6118226" y="3219657"/>
              <a:ext cx="5102224" cy="720000"/>
            </a:xfrm>
            <a:prstGeom prst="rect">
              <a:avLst/>
            </a:prstGeom>
            <a:ln w="12700">
              <a:solidFill>
                <a:srgbClr val="FFCC07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baseline="0"/>
              </a:pPr>
              <a:endParaRPr sz="1266"/>
            </a:p>
          </p:txBody>
        </p:sp>
      </p:grpSp>
      <p:grpSp>
        <p:nvGrpSpPr>
          <p:cNvPr id="30" name="Группа 29"/>
          <p:cNvGrpSpPr/>
          <p:nvPr/>
        </p:nvGrpSpPr>
        <p:grpSpPr>
          <a:xfrm>
            <a:off x="9534713" y="5507446"/>
            <a:ext cx="2166408" cy="1009004"/>
            <a:chOff x="12305041" y="7572660"/>
            <a:chExt cx="3258335" cy="1517553"/>
          </a:xfrm>
        </p:grpSpPr>
        <p:sp>
          <p:nvSpPr>
            <p:cNvPr id="12" name="Shape 246"/>
            <p:cNvSpPr/>
            <p:nvPr/>
          </p:nvSpPr>
          <p:spPr>
            <a:xfrm>
              <a:off x="13371092" y="7572661"/>
              <a:ext cx="2192284" cy="80894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>
                <a:lnSpc>
                  <a:spcPct val="90000"/>
                </a:lnSpc>
                <a:spcBef>
                  <a:spcPts val="0"/>
                </a:spcBef>
                <a:tabLst>
                  <a:tab pos="3884828" algn="l"/>
                </a:tabLst>
                <a:defRPr sz="2400" baseline="0"/>
              </a:pPr>
              <a:r>
                <a:rPr lang="ru-RU" sz="1266" dirty="0" smtClean="0"/>
                <a:t>Группа презентационных</a:t>
              </a:r>
            </a:p>
            <a:p>
              <a:pPr>
                <a:lnSpc>
                  <a:spcPct val="90000"/>
                </a:lnSpc>
                <a:spcBef>
                  <a:spcPts val="0"/>
                </a:spcBef>
                <a:tabLst>
                  <a:tab pos="3884828" algn="l"/>
                </a:tabLst>
                <a:defRPr sz="2400" baseline="0"/>
              </a:pPr>
              <a:r>
                <a:rPr lang="ru-RU" sz="1266" dirty="0" smtClean="0"/>
                <a:t>технологий</a:t>
              </a:r>
              <a:endParaRPr sz="1266" dirty="0"/>
            </a:p>
          </p:txBody>
        </p:sp>
        <p:grpSp>
          <p:nvGrpSpPr>
            <p:cNvPr id="29" name="Группа 28"/>
            <p:cNvGrpSpPr/>
            <p:nvPr/>
          </p:nvGrpSpPr>
          <p:grpSpPr>
            <a:xfrm>
              <a:off x="12305041" y="7572660"/>
              <a:ext cx="990844" cy="1517553"/>
              <a:chOff x="18733932" y="9918622"/>
              <a:chExt cx="1506128" cy="2306750"/>
            </a:xfrm>
          </p:grpSpPr>
          <p:pic>
            <p:nvPicPr>
              <p:cNvPr id="13" name="pasted-image.tif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8734013" y="9918622"/>
                <a:ext cx="1506047" cy="1506047"/>
              </a:xfrm>
              <a:prstGeom prst="rect">
                <a:avLst/>
              </a:prstGeom>
              <a:ln w="12700">
                <a:miter lim="400000"/>
              </a:ln>
            </p:spPr>
          </p:pic>
          <p:pic>
            <p:nvPicPr>
              <p:cNvPr id="14" name="pasted-image.tiff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rcRect t="14527" b="13953"/>
              <a:stretch>
                <a:fillRect/>
              </a:stretch>
            </p:blipFill>
            <p:spPr>
              <a:xfrm>
                <a:off x="18733932" y="11148249"/>
                <a:ext cx="1506079" cy="1077123"/>
              </a:xfrm>
              <a:prstGeom prst="rect">
                <a:avLst/>
              </a:prstGeom>
              <a:ln w="12700">
                <a:miter lim="400000"/>
              </a:ln>
            </p:spPr>
          </p:pic>
        </p:grpSp>
      </p:grpSp>
      <p:sp>
        <p:nvSpPr>
          <p:cNvPr id="16" name="Shape 250"/>
          <p:cNvSpPr/>
          <p:nvPr/>
        </p:nvSpPr>
        <p:spPr>
          <a:xfrm>
            <a:off x="475578" y="135382"/>
            <a:ext cx="3640728" cy="5899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582276" rIns="0" bIns="0"/>
          <a:lstStyle/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1266" dirty="0" smtClean="0"/>
              <a:t>Привет!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sz="1266" dirty="0" smtClean="0"/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1266" dirty="0" smtClean="0"/>
              <a:t>Это шаблон презентации для рассылки</a:t>
            </a:r>
            <a:r>
              <a:rPr lang="ru-RU" sz="1266" baseline="0" dirty="0" smtClean="0"/>
              <a:t> </a:t>
            </a:r>
            <a:br>
              <a:rPr lang="ru-RU" sz="1266" baseline="0" dirty="0" smtClean="0"/>
            </a:br>
            <a:r>
              <a:rPr lang="ru-RU" sz="1266" baseline="0" dirty="0" smtClean="0"/>
              <a:t>и встреч</a:t>
            </a:r>
            <a:r>
              <a:rPr lang="ru-RU" sz="1266" dirty="0" smtClean="0"/>
              <a:t> с нашим корпоративным шрифто</a:t>
            </a:r>
            <a:r>
              <a:rPr lang="ru-RU" sz="1266" spc="0" dirty="0" smtClean="0"/>
              <a:t>м Yandex Sans Text. 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sz="1266" dirty="0" smtClean="0"/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1266" dirty="0" smtClean="0"/>
              <a:t>Перед началом работы убедитесь, что шрифт уже установлен на компьютере. Если нет, </a:t>
            </a:r>
            <a:br>
              <a:rPr lang="ru-RU" sz="1266" dirty="0" smtClean="0"/>
            </a:br>
            <a:r>
              <a:rPr lang="ru-RU" sz="1266" dirty="0" smtClean="0"/>
              <a:t>то скачать его вместе с инструкцией </a:t>
            </a:r>
            <a:br>
              <a:rPr lang="ru-RU" sz="1266" dirty="0" smtClean="0"/>
            </a:br>
            <a:r>
              <a:rPr lang="ru-RU" sz="1266" dirty="0" smtClean="0"/>
              <a:t>по установке можно по ссылке: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sz="1266"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sz="1266"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1266" dirty="0" smtClean="0">
                <a:solidFill>
                  <a:schemeClr val="tx1"/>
                </a:solidFill>
              </a:rPr>
              <a:t>Посмотреть все макеты мастер-слайдов </a:t>
            </a:r>
            <a:br>
              <a:rPr lang="ru-RU" sz="1266" dirty="0" smtClean="0">
                <a:solidFill>
                  <a:schemeClr val="tx1"/>
                </a:solidFill>
              </a:rPr>
            </a:br>
            <a:r>
              <a:rPr lang="ru-RU" sz="1266" dirty="0" smtClean="0">
                <a:solidFill>
                  <a:schemeClr val="tx1"/>
                </a:solidFill>
              </a:rPr>
              <a:t>и добавить подходящий можно, нажав кнопку «создать слайд» в верхнем меню.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en-US" sz="1266"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sz="1266"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en-US" sz="1266"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en-US" sz="1266" dirty="0" smtClean="0"/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1266" dirty="0" smtClean="0"/>
              <a:t>Не уверены, что и как делать дальше?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1266" dirty="0" smtClean="0"/>
              <a:t>Вот несколько простых рекомендаций: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sz="1266" dirty="0">
              <a:solidFill>
                <a:srgbClr val="3878BE"/>
              </a:solidFill>
            </a:endParaRPr>
          </a:p>
        </p:txBody>
      </p:sp>
      <p:sp>
        <p:nvSpPr>
          <p:cNvPr id="17" name="Shape 250"/>
          <p:cNvSpPr/>
          <p:nvPr/>
        </p:nvSpPr>
        <p:spPr>
          <a:xfrm>
            <a:off x="4302533" y="1739141"/>
            <a:ext cx="3724545" cy="4175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77214" tIns="126582" rIns="0" bIns="0"/>
          <a:lstStyle/>
          <a:p>
            <a:pPr marL="0" marR="0" lvl="0" indent="0" algn="l" defTabSz="128594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6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Для расстановки акцентов пользуйтесь встроенными в шаблон стилями шрифтов:</a:t>
            </a:r>
          </a:p>
          <a:p>
            <a:pPr marL="0" marR="0" lvl="1" indent="-253152" algn="l" defTabSz="13417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Для выделения ключевой мысли </a:t>
            </a:r>
          </a:p>
          <a:p>
            <a:pPr marL="0" marR="0" lvl="1" indent="-253152" algn="l" defTabSz="13417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выделите абзац текста и нажмите </a:t>
            </a:r>
          </a:p>
          <a:p>
            <a:pPr marL="0" marR="0" lvl="1" indent="-253152" algn="l" defTabSz="13417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клавишу </a:t>
            </a:r>
            <a:r>
              <a:rPr kumimoji="0" lang="ru-RU" sz="1266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Tab</a:t>
            </a: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, а чтобы  жёлтая линия </a:t>
            </a:r>
          </a:p>
          <a:p>
            <a:pPr marL="0" marR="0" lvl="1" indent="-253152" algn="l" defTabSz="13417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не разрывалась, переносите текст </a:t>
            </a:r>
          </a:p>
          <a:p>
            <a:pPr marL="0" marR="0" lvl="1" indent="-253152" algn="l" defTabSz="13417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на следующую строку нажатием </a:t>
            </a:r>
          </a:p>
          <a:p>
            <a:pPr marL="0" marR="0" lvl="1" indent="-253152" algn="l" defTabSz="134170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клавиши </a:t>
            </a:r>
            <a:r>
              <a:rPr kumimoji="0" lang="ru-RU" sz="1266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Enter</a:t>
            </a:r>
            <a:endParaRPr kumimoji="0" lang="en-US" sz="1266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506304" marR="0" lvl="2" indent="-253152" algn="l" defTabSz="1285948" rtl="0" eaLnBrk="1" fontAlgn="auto" latinLnBrk="0" hangingPunct="1">
              <a:lnSpc>
                <a:spcPct val="100000"/>
              </a:lnSpc>
              <a:spcBef>
                <a:spcPts val="1406"/>
              </a:spcBef>
              <a:spcAft>
                <a:spcPts val="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Для создания маркированного </a:t>
            </a:r>
            <a:r>
              <a:rPr kumimoji="0" lang="en-US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/>
            </a:r>
            <a:br>
              <a:rPr kumimoji="0" lang="en-US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</a:b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списка выделите текст и дважды нажмите клавишу </a:t>
            </a:r>
            <a:r>
              <a:rPr kumimoji="0" lang="ru-RU" sz="1266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Tab</a:t>
            </a:r>
            <a:endParaRPr kumimoji="0" lang="ru-RU" sz="1266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Yandex Sans Text Light" panose="02000000000000000000" pitchFamily="2" charset="-52"/>
              <a:ea typeface="+mn-ea"/>
              <a:cs typeface="+mn-cs"/>
            </a:endParaRPr>
          </a:p>
          <a:p>
            <a:pPr marL="506304" marR="0" lvl="3" indent="-253152" algn="l" defTabSz="1285948" rtl="0" eaLnBrk="1" fontAlgn="auto" latinLnBrk="0" hangingPunct="1">
              <a:lnSpc>
                <a:spcPct val="100000"/>
              </a:lnSpc>
              <a:spcBef>
                <a:spcPts val="1406"/>
              </a:spcBef>
              <a:spcAft>
                <a:spcPts val="1406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Для создания нумерованного списка выделите текст и трижды нажмите клавишу </a:t>
            </a:r>
            <a:r>
              <a:rPr kumimoji="0" lang="ru-RU" sz="1266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Tab</a:t>
            </a:r>
            <a:endParaRPr kumimoji="0" lang="en-US" sz="1266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Yandex Sans Text Light" panose="02000000000000000000" pitchFamily="2" charset="-52"/>
              <a:ea typeface="+mn-ea"/>
              <a:cs typeface="+mn-cs"/>
            </a:endParaRPr>
          </a:p>
          <a:p>
            <a:pPr marL="759456" marR="0" lvl="3" indent="-253152" algn="l" defTabSz="128594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6"/>
              </a:spcAft>
              <a:buClrTx/>
              <a:buSzTx/>
              <a:buFont typeface=".AppleSystemUIFont" charset="-120"/>
              <a:buChar char="−"/>
              <a:tabLst/>
              <a:defRPr/>
            </a:pPr>
            <a:r>
              <a:rPr kumimoji="0" lang="ru-RU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Для создания вложенного списка выделите текст и четыре раза нажмите клавишу </a:t>
            </a:r>
            <a:r>
              <a:rPr kumimoji="0" lang="en-US" sz="1266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Tab</a:t>
            </a:r>
            <a:endParaRPr kumimoji="0" lang="ru-RU" sz="1266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Yandex Sans Text Light" panose="02000000000000000000" pitchFamily="2" charset="-52"/>
              <a:ea typeface="+mn-ea"/>
              <a:cs typeface="+mn-cs"/>
            </a:endParaRPr>
          </a:p>
        </p:txBody>
      </p:sp>
      <p:sp>
        <p:nvSpPr>
          <p:cNvPr id="18" name="Shape 238"/>
          <p:cNvSpPr/>
          <p:nvPr/>
        </p:nvSpPr>
        <p:spPr>
          <a:xfrm>
            <a:off x="8097577" y="2757525"/>
            <a:ext cx="1318830" cy="33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24" tIns="35724" rIns="35724" bIns="35724"/>
          <a:lstStyle/>
          <a:p>
            <a:pPr>
              <a:tabLst>
                <a:tab pos="3884828" algn="l"/>
              </a:tabLst>
              <a:defRPr sz="2400" baseline="0"/>
            </a:pPr>
            <a:r>
              <a:rPr lang="en-US" sz="1266" dirty="0" smtClean="0">
                <a:solidFill>
                  <a:srgbClr val="3878BE"/>
                </a:solidFill>
                <a:hlinkClick r:id="rId4"/>
              </a:rPr>
              <a:t>iStockphoto.com</a:t>
            </a:r>
            <a:r>
              <a:rPr lang="ru-RU" sz="1266" dirty="0" smtClean="0">
                <a:solidFill>
                  <a:srgbClr val="3878BE"/>
                </a:solidFill>
              </a:rPr>
              <a:t> </a:t>
            </a:r>
            <a:endParaRPr lang="ru-RU" sz="1266" dirty="0">
              <a:solidFill>
                <a:schemeClr val="accent1"/>
              </a:solidFill>
            </a:endParaRPr>
          </a:p>
        </p:txBody>
      </p:sp>
      <p:grpSp>
        <p:nvGrpSpPr>
          <p:cNvPr id="19" name="Группа 18"/>
          <p:cNvGrpSpPr/>
          <p:nvPr/>
        </p:nvGrpSpPr>
        <p:grpSpPr>
          <a:xfrm>
            <a:off x="474402" y="1489511"/>
            <a:ext cx="11243136" cy="3612519"/>
            <a:chOff x="243280" y="2789220"/>
            <a:chExt cx="15987799" cy="5136969"/>
          </a:xfrm>
        </p:grpSpPr>
        <p:sp>
          <p:nvSpPr>
            <p:cNvPr id="20" name="Shape 238"/>
            <p:cNvSpPr/>
            <p:nvPr/>
          </p:nvSpPr>
          <p:spPr>
            <a:xfrm>
              <a:off x="11145048" y="5700275"/>
              <a:ext cx="5086031" cy="54873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0" tIns="0" rIns="0" bIns="0"/>
            <a:lstStyle/>
            <a:p>
              <a:pPr>
                <a:tabLst>
                  <a:tab pos="3884828" algn="l"/>
                </a:tabLst>
                <a:defRPr sz="2400" baseline="0"/>
              </a:pPr>
              <a:r>
                <a:rPr lang="en-US" sz="1266" dirty="0" smtClean="0">
                  <a:solidFill>
                    <a:schemeClr val="tx1"/>
                  </a:solidFill>
                  <a:hlinkClick r:id="rId5"/>
                </a:rPr>
                <a:t>https://wiki.yandex-team.ru/presentation/</a:t>
              </a:r>
              <a:r>
                <a:rPr lang="ru-RU" sz="1266" dirty="0" smtClean="0">
                  <a:solidFill>
                    <a:schemeClr val="tx1"/>
                  </a:solidFill>
                  <a:hlinkClick r:id="rId5"/>
                </a:rPr>
                <a:t/>
              </a:r>
              <a:br>
                <a:rPr lang="ru-RU" sz="1266" dirty="0" smtClean="0">
                  <a:solidFill>
                    <a:schemeClr val="tx1"/>
                  </a:solidFill>
                  <a:hlinkClick r:id="rId5"/>
                </a:rPr>
              </a:br>
              <a:r>
                <a:rPr lang="en-US" sz="1266" dirty="0" smtClean="0">
                  <a:solidFill>
                    <a:schemeClr val="tx1"/>
                  </a:solidFill>
                  <a:hlinkClick r:id="rId5"/>
                </a:rPr>
                <a:t>Kak-sdelat-krasivo/</a:t>
              </a:r>
              <a:endParaRPr sz="1266" dirty="0">
                <a:solidFill>
                  <a:schemeClr val="tx1"/>
                </a:solidFill>
              </a:endParaRPr>
            </a:p>
          </p:txBody>
        </p:sp>
        <p:sp>
          <p:nvSpPr>
            <p:cNvPr id="21" name="Shape 250"/>
            <p:cNvSpPr/>
            <p:nvPr/>
          </p:nvSpPr>
          <p:spPr>
            <a:xfrm>
              <a:off x="243280" y="4434372"/>
              <a:ext cx="4083137" cy="41758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0" tIns="0" rIns="0" bIns="0"/>
            <a:lstStyle/>
            <a:p>
              <a:pPr>
                <a:lnSpc>
                  <a:spcPct val="110000"/>
                </a:lnSpc>
                <a:spcBef>
                  <a:spcPts val="0"/>
                </a:spcBef>
                <a:tabLst>
                  <a:tab pos="3884828" algn="l"/>
                </a:tabLst>
                <a:defRPr sz="2400" baseline="0">
                  <a:latin typeface="Yandex Sans Text Regular"/>
                  <a:ea typeface="Yandex Sans Text Regular"/>
                  <a:cs typeface="Yandex Sans Text Regular"/>
                  <a:sym typeface="Yandex Sans Text Regular"/>
                </a:defRPr>
              </a:pPr>
              <a:r>
                <a:rPr lang="en-US" sz="1266" dirty="0" smtClean="0">
                  <a:solidFill>
                    <a:srgbClr val="3878BE"/>
                  </a:solidFill>
                  <a:hlinkClick r:id="rId6"/>
                </a:rPr>
                <a:t>https://</a:t>
              </a:r>
              <a:r>
                <a:rPr lang="en-US" sz="1266" dirty="0" err="1" smtClean="0">
                  <a:solidFill>
                    <a:srgbClr val="3878BE"/>
                  </a:solidFill>
                  <a:hlinkClick r:id="rId6"/>
                </a:rPr>
                <a:t>yadi.sk</a:t>
              </a:r>
              <a:r>
                <a:rPr lang="en-US" sz="1266" dirty="0" smtClean="0">
                  <a:solidFill>
                    <a:srgbClr val="3878BE"/>
                  </a:solidFill>
                  <a:hlinkClick r:id="rId6"/>
                </a:rPr>
                <a:t>/d/</a:t>
              </a:r>
              <a:r>
                <a:rPr lang="en-US" sz="1266" dirty="0" err="1" smtClean="0">
                  <a:solidFill>
                    <a:srgbClr val="3878BE"/>
                  </a:solidFill>
                  <a:hlinkClick r:id="rId6"/>
                </a:rPr>
                <a:t>GPDyRyOPxejmK</a:t>
              </a:r>
              <a:endParaRPr sz="1266" dirty="0">
                <a:solidFill>
                  <a:srgbClr val="3878BE"/>
                </a:solidFill>
              </a:endParaRPr>
            </a:p>
          </p:txBody>
        </p:sp>
        <p:sp>
          <p:nvSpPr>
            <p:cNvPr id="22" name="Shape 238"/>
            <p:cNvSpPr/>
            <p:nvPr/>
          </p:nvSpPr>
          <p:spPr>
            <a:xfrm>
              <a:off x="11455097" y="6780944"/>
              <a:ext cx="2056596" cy="33004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0" tIns="0" rIns="0" bIns="0"/>
            <a:lstStyle/>
            <a:p>
              <a:pPr>
                <a:tabLst>
                  <a:tab pos="3884828" algn="l"/>
                </a:tabLst>
                <a:defRPr sz="2400" baseline="0"/>
              </a:pPr>
              <a:r>
                <a:rPr lang="en-US" sz="1266" dirty="0" smtClean="0">
                  <a:solidFill>
                    <a:srgbClr val="3878BE"/>
                  </a:solidFill>
                  <a:hlinkClick r:id="rId7"/>
                </a:rPr>
                <a:t>presentation</a:t>
              </a:r>
              <a:r>
                <a:rPr lang="en-US" sz="1266" dirty="0">
                  <a:solidFill>
                    <a:srgbClr val="3878BE"/>
                  </a:solidFill>
                  <a:hlinkClick r:id="rId7"/>
                </a:rPr>
                <a:t>@</a:t>
              </a:r>
              <a:endParaRPr lang="en-US" sz="1266" dirty="0">
                <a:solidFill>
                  <a:srgbClr val="3878BE"/>
                </a:solidFill>
              </a:endParaRPr>
            </a:p>
            <a:p>
              <a:pPr>
                <a:tabLst>
                  <a:tab pos="3884828" algn="l"/>
                </a:tabLst>
                <a:defRPr sz="2400" baseline="0"/>
              </a:pPr>
              <a:r>
                <a:rPr lang="ru-RU" sz="1266" dirty="0" smtClean="0">
                  <a:solidFill>
                    <a:srgbClr val="3878BE"/>
                  </a:solidFill>
                </a:rPr>
                <a:t>  </a:t>
              </a:r>
              <a:endParaRPr lang="ru-RU" sz="1266" dirty="0">
                <a:solidFill>
                  <a:schemeClr val="accent1"/>
                </a:solidFill>
              </a:endParaRPr>
            </a:p>
          </p:txBody>
        </p:sp>
        <p:sp>
          <p:nvSpPr>
            <p:cNvPr id="23" name="Shape 238"/>
            <p:cNvSpPr/>
            <p:nvPr/>
          </p:nvSpPr>
          <p:spPr>
            <a:xfrm>
              <a:off x="12862510" y="7575723"/>
              <a:ext cx="1399631" cy="3504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0" tIns="0" rIns="0" bIns="0"/>
            <a:lstStyle/>
            <a:p>
              <a:pPr>
                <a:tabLst>
                  <a:tab pos="3884828" algn="l"/>
                </a:tabLst>
                <a:defRPr sz="2400" baseline="0"/>
              </a:pPr>
              <a:r>
                <a:rPr lang="en-US" sz="1266" dirty="0" smtClean="0">
                  <a:solidFill>
                    <a:srgbClr val="3878BE"/>
                  </a:solidFill>
                  <a:hlinkClick r:id="rId7"/>
                </a:rPr>
                <a:t>prescheck@</a:t>
              </a:r>
              <a:endParaRPr lang="en-US" sz="1266" dirty="0" smtClean="0">
                <a:solidFill>
                  <a:srgbClr val="3878BE"/>
                </a:solidFill>
              </a:endParaRPr>
            </a:p>
            <a:p>
              <a:pPr>
                <a:tabLst>
                  <a:tab pos="3884828" algn="l"/>
                </a:tabLst>
                <a:defRPr sz="2400" baseline="0"/>
              </a:pPr>
              <a:r>
                <a:rPr lang="ru-RU" sz="1266" dirty="0" smtClean="0">
                  <a:solidFill>
                    <a:srgbClr val="3878BE"/>
                  </a:solidFill>
                </a:rPr>
                <a:t>  </a:t>
              </a:r>
              <a:endParaRPr lang="ru-RU" sz="1266" dirty="0">
                <a:solidFill>
                  <a:schemeClr val="accent1"/>
                </a:solidFill>
              </a:endParaRPr>
            </a:p>
          </p:txBody>
        </p:sp>
        <p:sp>
          <p:nvSpPr>
            <p:cNvPr id="24" name="Shape 238"/>
            <p:cNvSpPr/>
            <p:nvPr/>
          </p:nvSpPr>
          <p:spPr>
            <a:xfrm>
              <a:off x="11145048" y="2789220"/>
              <a:ext cx="5086031" cy="55953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0" tIns="0" rIns="0" bIns="0"/>
            <a:lstStyle/>
            <a:p>
              <a:pPr>
                <a:tabLst>
                  <a:tab pos="3884828" algn="l"/>
                </a:tabLst>
                <a:defRPr sz="2400" baseline="0"/>
              </a:pPr>
              <a:r>
                <a:rPr lang="en-US" sz="1266" u="none" dirty="0" smtClean="0"/>
                <a:t>                                </a:t>
              </a:r>
              <a:r>
                <a:rPr lang="en-US" sz="1266" dirty="0" smtClean="0">
                  <a:hlinkClick r:id="rId8"/>
                </a:rPr>
                <a:t>patterns.yandex-team.ru/</a:t>
              </a:r>
              <a:br>
                <a:rPr lang="en-US" sz="1266" dirty="0" smtClean="0">
                  <a:hlinkClick r:id="rId8"/>
                </a:rPr>
              </a:br>
              <a:r>
                <a:rPr lang="en-US" sz="1266" dirty="0" smtClean="0">
                  <a:hlinkClick r:id="rId8"/>
                </a:rPr>
                <a:t>presentations</a:t>
              </a:r>
              <a:endParaRPr lang="en-US" sz="1266" dirty="0"/>
            </a:p>
          </p:txBody>
        </p:sp>
      </p:grpSp>
      <p:grpSp>
        <p:nvGrpSpPr>
          <p:cNvPr id="25" name="Группа 24"/>
          <p:cNvGrpSpPr/>
          <p:nvPr/>
        </p:nvGrpSpPr>
        <p:grpSpPr>
          <a:xfrm>
            <a:off x="3036058" y="3460219"/>
            <a:ext cx="554167" cy="652710"/>
            <a:chOff x="4479985" y="8800385"/>
            <a:chExt cx="1153753" cy="1358900"/>
          </a:xfrm>
        </p:grpSpPr>
        <p:pic>
          <p:nvPicPr>
            <p:cNvPr id="26" name="Изображение 27"/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64"/>
            <a:stretch/>
          </p:blipFill>
          <p:spPr>
            <a:xfrm>
              <a:off x="4479985" y="8800385"/>
              <a:ext cx="1153753" cy="1358900"/>
            </a:xfrm>
            <a:prstGeom prst="rect">
              <a:avLst/>
            </a:prstGeom>
          </p:spPr>
        </p:pic>
        <p:sp>
          <p:nvSpPr>
            <p:cNvPr id="27" name="Прямоугольник 26"/>
            <p:cNvSpPr/>
            <p:nvPr/>
          </p:nvSpPr>
          <p:spPr>
            <a:xfrm>
              <a:off x="5322406" y="8856452"/>
              <a:ext cx="273262" cy="776377"/>
            </a:xfrm>
            <a:prstGeom prst="rect">
              <a:avLst/>
            </a:prstGeom>
            <a:noFill/>
            <a:ln w="190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266" dirty="0" err="1" smtClean="0">
                <a:solidFill>
                  <a:schemeClr val="tx1"/>
                </a:solidFill>
              </a:endParaRPr>
            </a:p>
          </p:txBody>
        </p:sp>
      </p:grpSp>
      <p:sp>
        <p:nvSpPr>
          <p:cNvPr id="28" name="Shape 238"/>
          <p:cNvSpPr/>
          <p:nvPr/>
        </p:nvSpPr>
        <p:spPr>
          <a:xfrm>
            <a:off x="8090185" y="2196325"/>
            <a:ext cx="2908403" cy="238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5724" tIns="35724" rIns="35724" bIns="35724"/>
          <a:lstStyle/>
          <a:p>
            <a:pPr>
              <a:lnSpc>
                <a:spcPct val="100000"/>
              </a:lnSpc>
              <a:spcBef>
                <a:spcPts val="0"/>
              </a:spcBef>
              <a:tabLst>
                <a:tab pos="3884828" algn="l"/>
              </a:tabLst>
              <a:defRPr sz="2400" baseline="0"/>
            </a:pPr>
            <a:r>
              <a:rPr lang="en-US" sz="1266" dirty="0">
                <a:solidFill>
                  <a:srgbClr val="3878BE"/>
                </a:solidFill>
                <a:hlinkClick r:id="rId10"/>
              </a:rPr>
              <a:t>https://</a:t>
            </a:r>
            <a:r>
              <a:rPr lang="en-US" sz="1266" dirty="0" smtClean="0">
                <a:solidFill>
                  <a:srgbClr val="3878BE"/>
                </a:solidFill>
                <a:hlinkClick r:id="rId10"/>
              </a:rPr>
              <a:t>yadi.sk/d/ZpB_978TwmoNY</a:t>
            </a:r>
            <a:endParaRPr lang="ru-RU" sz="1266" dirty="0">
              <a:solidFill>
                <a:srgbClr val="3878BE"/>
              </a:solidFill>
            </a:endParaRP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-разделитель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33433" y="954516"/>
            <a:ext cx="956740" cy="576059"/>
          </a:xfrm>
        </p:spPr>
        <p:txBody>
          <a:bodyPr lIns="0" tIns="1296000" anchor="b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5626" b="0" i="0">
                <a:latin typeface="Yandex Sans Text Light" charset="0"/>
                <a:ea typeface="Yandex Sans Text Light" charset="0"/>
                <a:cs typeface="Yandex Sans Text Light" charset="0"/>
              </a:defRPr>
            </a:lvl1pPr>
            <a:lvl2pPr marL="457177" indent="0" algn="ctr">
              <a:buNone/>
              <a:defRPr sz="2000"/>
            </a:lvl2pPr>
            <a:lvl3pPr marL="914355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10" indent="0" algn="ctr">
              <a:buNone/>
              <a:defRPr sz="1600"/>
            </a:lvl5pPr>
            <a:lvl6pPr marL="2285887" indent="0" algn="ctr">
              <a:buNone/>
              <a:defRPr sz="1600"/>
            </a:lvl6pPr>
            <a:lvl7pPr marL="2743064" indent="0" algn="ctr">
              <a:buNone/>
              <a:defRPr sz="1600"/>
            </a:lvl7pPr>
            <a:lvl8pPr marL="3200241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ru-RU" dirty="0" smtClean="0"/>
              <a:t>01</a:t>
            </a:r>
            <a:endParaRPr lang="en-US" dirty="0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3" hasCustomPrompt="1"/>
          </p:nvPr>
        </p:nvSpPr>
        <p:spPr>
          <a:xfrm>
            <a:off x="1434549" y="3837042"/>
            <a:ext cx="9326250" cy="2305350"/>
          </a:xfrm>
        </p:spPr>
        <p:txBody>
          <a:bodyPr tIns="108000" numCol="2" spcCol="360000">
            <a:noAutofit/>
          </a:bodyPr>
          <a:lstStyle>
            <a:lvl1pPr>
              <a:defRPr/>
            </a:lvl1pPr>
          </a:lstStyle>
          <a:p>
            <a:pPr lvl="0"/>
            <a:r>
              <a:rPr lang="ru-RU" dirty="0" smtClean="0"/>
              <a:t>Содержание раздела</a:t>
            </a:r>
            <a:endParaRPr lang="ru-RU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34" y="1530575"/>
            <a:ext cx="9327366" cy="1898983"/>
          </a:xfrm>
        </p:spPr>
        <p:txBody>
          <a:bodyPr tIns="0" rIns="1080000" bIns="0" anchor="b" anchorCtr="0">
            <a:noAutofit/>
          </a:bodyPr>
          <a:lstStyle>
            <a:lvl1pPr indent="0">
              <a:lnSpc>
                <a:spcPts val="3375"/>
              </a:lnSpc>
              <a:spcBef>
                <a:spcPts val="0"/>
              </a:spcBef>
              <a:defRPr sz="2953" baseline="0">
                <a:latin typeface="Yandex Sans Text Regular" pitchFamily="2" charset="-52"/>
              </a:defRPr>
            </a:lvl1pPr>
          </a:lstStyle>
          <a:p>
            <a:pPr lvl="0"/>
            <a:r>
              <a:rPr lang="ru-RU" dirty="0" smtClean="0"/>
              <a:t>Название раздела</a:t>
            </a:r>
            <a:endParaRPr lang="ru-RU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2828" y="977222"/>
            <a:ext cx="327971" cy="318989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Введение/вывод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563299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66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33434" y="973495"/>
            <a:ext cx="3589860" cy="2094352"/>
          </a:xfrm>
        </p:spPr>
        <p:txBody>
          <a:bodyPr tIns="324000" rIns="0" anchor="t"/>
          <a:lstStyle>
            <a:lvl1pPr>
              <a:defRPr baseline="0"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bIns="0"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216011" y="973495"/>
            <a:ext cx="5501528" cy="5168898"/>
          </a:xfrm>
        </p:spPr>
        <p:txBody>
          <a:bodyPr tIns="504000"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6216011" y="6394432"/>
            <a:ext cx="4544788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>
          <a:xfrm>
            <a:off x="1432906" y="3420501"/>
            <a:ext cx="3589167" cy="272189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6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quarter" idx="16"/>
          </p:nvPr>
        </p:nvSpPr>
        <p:spPr>
          <a:xfrm>
            <a:off x="475578" y="1530575"/>
            <a:ext cx="8371743" cy="461181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диаграмм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 anchorCtr="0"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Диаграмма 7"/>
          <p:cNvSpPr>
            <a:spLocks noGrp="1"/>
          </p:cNvSpPr>
          <p:nvPr>
            <p:ph type="chart" sz="quarter" idx="13"/>
          </p:nvPr>
        </p:nvSpPr>
        <p:spPr>
          <a:xfrm>
            <a:off x="3345795" y="1295016"/>
            <a:ext cx="8371742" cy="4847377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>
          <a:xfrm>
            <a:off x="475578" y="1296211"/>
            <a:ext cx="2632428" cy="4847377"/>
          </a:xfrm>
          <a:blipFill>
            <a:blip r:embed="rId2"/>
            <a:stretch>
              <a:fillRect/>
            </a:stretch>
          </a:blipFill>
        </p:spPr>
        <p:txBody>
          <a:bodyPr tIns="334800"/>
          <a:lstStyle/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Текст 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диаграмма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Диаграмма 7"/>
          <p:cNvSpPr>
            <a:spLocks noGrp="1"/>
          </p:cNvSpPr>
          <p:nvPr>
            <p:ph type="chart" sz="quarter" idx="13"/>
          </p:nvPr>
        </p:nvSpPr>
        <p:spPr>
          <a:xfrm>
            <a:off x="475579" y="1295016"/>
            <a:ext cx="11241959" cy="3591435"/>
          </a:xfrm>
        </p:spPr>
        <p:txBody>
          <a:bodyPr anchor="ctr" anchorCtr="1"/>
          <a:lstStyle/>
          <a:p>
            <a:r>
              <a:rPr lang="ru-RU" smtClean="0"/>
              <a:t>Вставка диаграммы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4"/>
          </p:nvPr>
        </p:nvSpPr>
        <p:spPr>
          <a:xfrm>
            <a:off x="475947" y="5126954"/>
            <a:ext cx="8363054" cy="1012665"/>
          </a:xfrm>
        </p:spPr>
        <p:txBody>
          <a:bodyPr numCol="1" spcCol="360000"/>
          <a:lstStyle>
            <a:lvl4pPr>
              <a:defRPr/>
            </a:lvl4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5" hasCustomPrompt="1"/>
          </p:nvPr>
        </p:nvSpPr>
        <p:spPr>
          <a:xfrm>
            <a:off x="475578" y="6394432"/>
            <a:ext cx="10285221" cy="224660"/>
          </a:xfrm>
        </p:spPr>
        <p:txBody>
          <a:bodyPr bIns="54000" anchor="b" anchorCtr="0">
            <a:noAutofit/>
          </a:bodyPr>
          <a:lstStyle>
            <a:lvl1pPr indent="0">
              <a:lnSpc>
                <a:spcPts val="1266"/>
              </a:lnSpc>
              <a:spcAft>
                <a:spcPts val="0"/>
              </a:spcAft>
              <a:defRPr sz="984" baseline="0"/>
            </a:lvl1pPr>
          </a:lstStyle>
          <a:p>
            <a:pPr lvl="0"/>
            <a:r>
              <a:rPr lang="ru-RU" dirty="0" smtClean="0"/>
              <a:t>Сноска</a:t>
            </a:r>
            <a:endParaRPr lang="ru-RU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578" y="242854"/>
            <a:ext cx="11241960" cy="734182"/>
          </a:xfrm>
          <a:prstGeom prst="rect">
            <a:avLst/>
          </a:prstGeom>
        </p:spPr>
        <p:txBody>
          <a:bodyPr vert="horz" lIns="0" tIns="108000" rIns="1080000" bIns="0" rtlCol="0" anchor="t" anchorCtr="0">
            <a:noAutofit/>
          </a:bodyPr>
          <a:lstStyle/>
          <a:p>
            <a:r>
              <a:rPr lang="ru-RU" dirty="0" smtClean="0"/>
              <a:t>Заголовок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543" y="1534979"/>
            <a:ext cx="11240995" cy="46074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Четвёртый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8589" y="6383534"/>
            <a:ext cx="718950" cy="23555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lnSpc>
                <a:spcPts val="1266"/>
              </a:lnSpc>
              <a:defRPr sz="984">
                <a:solidFill>
                  <a:schemeClr val="tx1"/>
                </a:solidFill>
                <a:latin typeface="Yandex Sans Text Light" panose="02000000000000000000" pitchFamily="2" charset="-52"/>
              </a:defRPr>
            </a:lvl1pPr>
          </a:lstStyle>
          <a:p>
            <a:fld id="{74A3893B-DB38-BE43-96DD-0BB3C262E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2143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</p:sldLayoutIdLst>
  <p:timing>
    <p:tnLst>
      <p:par>
        <p:cTn id="1" dur="indefinite" restart="never" nodeType="tmRoot"/>
      </p:par>
    </p:tnLst>
  </p:timing>
  <p:txStyles>
    <p:titleStyle>
      <a:lvl1pPr algn="l" defTabSz="914355" rtl="0" eaLnBrk="1" latinLnBrk="0" hangingPunct="1">
        <a:lnSpc>
          <a:spcPts val="3375"/>
        </a:lnSpc>
        <a:spcBef>
          <a:spcPct val="0"/>
        </a:spcBef>
        <a:buNone/>
        <a:defRPr sz="2953" kern="1200">
          <a:solidFill>
            <a:schemeClr val="tx1"/>
          </a:solidFill>
          <a:latin typeface="Yandex Sans Text Regular" pitchFamily="2" charset="-52"/>
          <a:ea typeface="+mj-ea"/>
          <a:cs typeface="+mj-cs"/>
        </a:defRPr>
      </a:lvl1pPr>
    </p:titleStyle>
    <p:bodyStyle>
      <a:lvl1pPr marL="0" indent="-253152" algn="l" defTabSz="914355" rtl="0" eaLnBrk="1" latinLnBrk="0" hangingPunct="1">
        <a:lnSpc>
          <a:spcPts val="2110"/>
        </a:lnSpc>
        <a:spcBef>
          <a:spcPts val="703"/>
        </a:spcBef>
        <a:spcAft>
          <a:spcPts val="703"/>
        </a:spcAft>
        <a:buFontTx/>
        <a:buNone/>
        <a:defRPr sz="1688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1pPr>
      <a:lvl2pPr marL="0" indent="-253152" algn="l" defTabSz="914355" rtl="0" eaLnBrk="1" latinLnBrk="0" hangingPunct="1">
        <a:lnSpc>
          <a:spcPts val="2110"/>
        </a:lnSpc>
        <a:spcBef>
          <a:spcPts val="0"/>
        </a:spcBef>
        <a:spcAft>
          <a:spcPts val="0"/>
        </a:spcAft>
        <a:buClr>
          <a:schemeClr val="tx2"/>
        </a:buClr>
        <a:buSzPct val="128000"/>
        <a:buFont typeface="ArialUnicodeMS" charset="0"/>
        <a:buChar char="▍"/>
        <a:defRPr sz="1688" b="0" i="0" kern="1200">
          <a:solidFill>
            <a:schemeClr val="tx1"/>
          </a:solidFill>
          <a:latin typeface="Yandex Sans Text" charset="0"/>
          <a:ea typeface="Yandex Sans Text" charset="0"/>
          <a:cs typeface="Yandex Sans Text" charset="0"/>
        </a:defRPr>
      </a:lvl2pPr>
      <a:lvl3pPr marL="253152" indent="-253152" algn="l" defTabSz="914355" rtl="0" eaLnBrk="1" latinLnBrk="0" hangingPunct="1">
        <a:lnSpc>
          <a:spcPts val="2110"/>
        </a:lnSpc>
        <a:spcBef>
          <a:spcPts val="352"/>
        </a:spcBef>
        <a:spcAft>
          <a:spcPts val="352"/>
        </a:spcAft>
        <a:buSzPct val="115000"/>
        <a:buFont typeface="Yandex Sans Text Light" panose="02000000000000000000" pitchFamily="2" charset="-52"/>
        <a:buChar char="›"/>
        <a:defRPr sz="1688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3pPr>
      <a:lvl4pPr marL="253152" indent="-253152" algn="l" defTabSz="914355" rtl="0" eaLnBrk="1" latinLnBrk="0" hangingPunct="1">
        <a:lnSpc>
          <a:spcPts val="2110"/>
        </a:lnSpc>
        <a:spcBef>
          <a:spcPts val="352"/>
        </a:spcBef>
        <a:spcAft>
          <a:spcPts val="352"/>
        </a:spcAft>
        <a:buSzPct val="90000"/>
        <a:buFont typeface="+mj-lt"/>
        <a:buAutoNum type="arabicPeriod"/>
        <a:defRPr sz="1688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4pPr>
      <a:lvl5pPr marL="506304" indent="-253152" algn="l" defTabSz="914355" rtl="0" eaLnBrk="1" latinLnBrk="0" hangingPunct="1">
        <a:lnSpc>
          <a:spcPts val="2110"/>
        </a:lnSpc>
        <a:spcBef>
          <a:spcPts val="352"/>
        </a:spcBef>
        <a:spcAft>
          <a:spcPts val="352"/>
        </a:spcAft>
        <a:buSzPct val="105000"/>
        <a:buFont typeface="Yandex Sans Text Light" panose="02000000000000000000" pitchFamily="2" charset="-52"/>
        <a:buChar char="−"/>
        <a:defRPr sz="1688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5pPr>
      <a:lvl6pPr marL="2514475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3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30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7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1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1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072">
          <p15:clr>
            <a:srgbClr val="F26B43"/>
          </p15:clr>
        </p15:guide>
        <p15:guide id="2" pos="5355">
          <p15:clr>
            <a:srgbClr val="F26B43"/>
          </p15:clr>
        </p15:guide>
        <p15:guide id="3" orient="horz" pos="218">
          <p15:clr>
            <a:srgbClr val="F26B43"/>
          </p15:clr>
        </p15:guide>
        <p15:guide id="4" orient="horz" pos="872">
          <p15:clr>
            <a:srgbClr val="F26B43"/>
          </p15:clr>
        </p15:guide>
        <p15:guide id="5" orient="horz" pos="1371">
          <p15:clr>
            <a:srgbClr val="F26B43"/>
          </p15:clr>
        </p15:guide>
        <p15:guide id="6" orient="horz" pos="5725">
          <p15:clr>
            <a:srgbClr val="F26B43"/>
          </p15:clr>
        </p15:guide>
        <p15:guide id="7" orient="horz" pos="5929">
          <p15:clr>
            <a:srgbClr val="F26B43"/>
          </p15:clr>
        </p15:guide>
        <p15:guide id="8" orient="horz" pos="5502">
          <p15:clr>
            <a:srgbClr val="F26B43"/>
          </p15:clr>
        </p15:guide>
        <p15:guide id="9" pos="426">
          <p15:clr>
            <a:srgbClr val="F26B43"/>
          </p15:clr>
        </p15:guide>
        <p15:guide id="10" pos="1070">
          <p15:clr>
            <a:srgbClr val="F26B43"/>
          </p15:clr>
        </p15:guide>
        <p15:guide id="11" pos="1928">
          <p15:clr>
            <a:srgbClr val="F26B43"/>
          </p15:clr>
        </p15:guide>
        <p15:guide id="12" pos="1284">
          <p15:clr>
            <a:srgbClr val="F26B43"/>
          </p15:clr>
        </p15:guide>
        <p15:guide id="13" pos="2141">
          <p15:clr>
            <a:srgbClr val="F26B43"/>
          </p15:clr>
        </p15:guide>
        <p15:guide id="14" pos="2784">
          <p15:clr>
            <a:srgbClr val="F26B43"/>
          </p15:clr>
        </p15:guide>
        <p15:guide id="15" pos="2997">
          <p15:clr>
            <a:srgbClr val="F26B43"/>
          </p15:clr>
        </p15:guide>
        <p15:guide id="16" pos="3641">
          <p15:clr>
            <a:srgbClr val="F26B43"/>
          </p15:clr>
        </p15:guide>
        <p15:guide id="17" pos="3854">
          <p15:clr>
            <a:srgbClr val="F26B43"/>
          </p15:clr>
        </p15:guide>
        <p15:guide id="18" pos="4508">
          <p15:clr>
            <a:srgbClr val="F26B43"/>
          </p15:clr>
        </p15:guide>
        <p15:guide id="19" pos="4712">
          <p15:clr>
            <a:srgbClr val="F26B43"/>
          </p15:clr>
        </p15:guide>
        <p15:guide id="20" pos="5568">
          <p15:clr>
            <a:srgbClr val="F26B43"/>
          </p15:clr>
        </p15:guide>
        <p15:guide id="21" pos="6211">
          <p15:clr>
            <a:srgbClr val="F26B43"/>
          </p15:clr>
        </p15:guide>
        <p15:guide id="22" pos="7068">
          <p15:clr>
            <a:srgbClr val="F26B43"/>
          </p15:clr>
        </p15:guide>
        <p15:guide id="23" pos="6425">
          <p15:clr>
            <a:srgbClr val="F26B43"/>
          </p15:clr>
        </p15:guide>
        <p15:guide id="24" pos="7925">
          <p15:clr>
            <a:srgbClr val="F26B43"/>
          </p15:clr>
        </p15:guide>
        <p15:guide id="25" pos="8139">
          <p15:clr>
            <a:srgbClr val="F26B43"/>
          </p15:clr>
        </p15:guide>
        <p15:guide id="26" pos="8783">
          <p15:clr>
            <a:srgbClr val="F26B43"/>
          </p15:clr>
        </p15:guide>
        <p15:guide id="27" pos="8996">
          <p15:clr>
            <a:srgbClr val="F26B43"/>
          </p15:clr>
        </p15:guide>
        <p15:guide id="28" pos="9639">
          <p15:clr>
            <a:srgbClr val="F26B43"/>
          </p15:clr>
        </p15:guide>
        <p15:guide id="29" pos="9852">
          <p15:clr>
            <a:srgbClr val="F26B43"/>
          </p15:clr>
        </p15:guide>
        <p15:guide id="30" pos="10496">
          <p15:clr>
            <a:srgbClr val="F26B43"/>
          </p15:clr>
        </p15:guide>
        <p15:guide id="31" pos="7281">
          <p15:clr>
            <a:srgbClr val="F26B43"/>
          </p15:clr>
        </p15:guide>
        <p15:guide id="32" orient="horz" pos="3437">
          <p15:clr>
            <a:srgbClr val="F26B43"/>
          </p15:clr>
        </p15:guide>
        <p15:guide id="34" orient="horz" pos="2748">
          <p15:clr>
            <a:srgbClr val="F26B43"/>
          </p15:clr>
        </p15:guide>
        <p15:guide id="35" orient="horz" pos="1160">
          <p15:clr>
            <a:srgbClr val="F26B43"/>
          </p15:clr>
        </p15:guide>
        <p15:guide id="36" orient="horz" pos="4594">
          <p15:clr>
            <a:srgbClr val="F26B43"/>
          </p15:clr>
        </p15:guide>
        <p15:guide id="37" orient="horz" pos="437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YaSergo/MS-ExperimentsAnalysis/blob/master/src/R/Analysis.R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YaSergo/MS-ExperimentsAnalysis/blob/master/src/SQL/main.sq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>
                <a:latin typeface="+mj-lt"/>
                <a:ea typeface="Yandex Sans Text Thin" charset="0"/>
                <a:cs typeface="Yandex Sans Text Thin" charset="0"/>
              </a:rPr>
              <a:t>Анализ результатов экспериментов</a:t>
            </a:r>
            <a:endParaRPr lang="ru-RU" dirty="0">
              <a:latin typeface="+mj-lt"/>
              <a:ea typeface="Yandex Sans Text Thin" charset="0"/>
              <a:cs typeface="Yandex Sans Text Thin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Сергей </a:t>
            </a:r>
            <a:r>
              <a:rPr lang="ru-RU" dirty="0" err="1" smtClean="0"/>
              <a:t>Мединцев</a:t>
            </a:r>
            <a:r>
              <a:rPr lang="ru-RU" dirty="0" smtClean="0"/>
              <a:t>, </a:t>
            </a:r>
            <a:r>
              <a:rPr lang="ru-RU" dirty="0"/>
              <a:t>Аналитик</a:t>
            </a:r>
            <a:endParaRPr lang="ru-RU" dirty="0"/>
          </a:p>
        </p:txBody>
      </p:sp>
      <p:pic>
        <p:nvPicPr>
          <p:cNvPr id="7" name="Рисунок 6"/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68" r="168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614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8" r="5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Текст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Инструменты для последующего анализа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41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 для последующего анализа </a:t>
            </a:r>
            <a:r>
              <a:rPr lang="ru-RU" dirty="0" smtClean="0"/>
              <a:t>данных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5" name="Объект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9894957"/>
              </p:ext>
            </p:extLst>
          </p:nvPr>
        </p:nvGraphicFramePr>
        <p:xfrm>
          <a:off x="475578" y="1354667"/>
          <a:ext cx="10285221" cy="41611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89755"/>
                <a:gridCol w="2252134"/>
                <a:gridCol w="2243332"/>
              </a:tblGrid>
              <a:tr h="586409">
                <a:tc>
                  <a:txBody>
                    <a:bodyPr/>
                    <a:lstStyle/>
                    <a:p>
                      <a:pPr algn="l" fontAlgn="b"/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R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smtClean="0">
                          <a:effectLst/>
                          <a:latin typeface="+mn-lt"/>
                        </a:rPr>
                        <a:t>python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</a:tr>
              <a:tr h="605181">
                <a:tc>
                  <a:txBody>
                    <a:bodyPr/>
                    <a:lstStyle/>
                    <a:p>
                      <a:pPr marL="0" marR="0" lvl="0" indent="0" algn="l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Легкость</a:t>
                      </a:r>
                      <a:r>
                        <a:rPr lang="ru-RU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в изучении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05181">
                <a:tc>
                  <a:txBody>
                    <a:bodyPr/>
                    <a:lstStyle/>
                    <a:p>
                      <a:pPr marL="0" marR="0" lvl="0" indent="0" algn="l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Универсальность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05181">
                <a:tc>
                  <a:txBody>
                    <a:bodyPr/>
                    <a:lstStyle/>
                    <a:p>
                      <a:pPr marL="0" marR="0" lvl="0" indent="0" algn="l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u="none" strike="noStrike" dirty="0" smtClean="0">
                          <a:effectLst/>
                          <a:latin typeface="+mn-lt"/>
                        </a:rPr>
                        <a:t>Распространённость в </a:t>
                      </a:r>
                      <a:r>
                        <a:rPr lang="ru-RU" sz="1600" b="1" u="none" strike="noStrike" dirty="0" smtClean="0">
                          <a:solidFill>
                            <a:schemeClr val="bg2"/>
                          </a:solidFill>
                          <a:effectLst/>
                          <a:latin typeface="+mn-lt"/>
                        </a:rPr>
                        <a:t>Я</a:t>
                      </a:r>
                      <a:r>
                        <a:rPr lang="ru-RU" sz="1600" b="1" u="none" strike="noStrike" dirty="0" smtClean="0">
                          <a:effectLst/>
                          <a:latin typeface="+mn-lt"/>
                        </a:rPr>
                        <a:t>ндекс</a:t>
                      </a:r>
                      <a:endParaRPr lang="en-US" sz="1600" b="1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586409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  <a:latin typeface="+mn-lt"/>
                        </a:rPr>
                        <a:t>Удобная </a:t>
                      </a:r>
                      <a:r>
                        <a:rPr lang="en-US" sz="1600" u="none" strike="noStrike" dirty="0" smtClean="0">
                          <a:effectLst/>
                          <a:latin typeface="+mn-lt"/>
                        </a:rPr>
                        <a:t>IDE </a:t>
                      </a:r>
                      <a:r>
                        <a:rPr lang="ru-RU" sz="1600" u="none" strike="noStrike" dirty="0" smtClean="0">
                          <a:effectLst/>
                          <a:latin typeface="+mn-lt"/>
                        </a:rPr>
                        <a:t>для</a:t>
                      </a:r>
                      <a:r>
                        <a:rPr lang="ru-RU" sz="1600" u="none" strike="noStrike" baseline="0" dirty="0" smtClean="0">
                          <a:effectLst/>
                          <a:latin typeface="+mn-lt"/>
                        </a:rPr>
                        <a:t> анализа данных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586409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Простота визуализации данных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u="none" strike="noStrike" dirty="0" smtClean="0">
                          <a:effectLst/>
                          <a:latin typeface="+mn-lt"/>
                        </a:rPr>
                        <a:t>+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u="none" strike="noStrike" dirty="0" smtClean="0">
                          <a:effectLst/>
                          <a:latin typeface="+mn-lt"/>
                        </a:rPr>
                        <a:t>-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586409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  <a:latin typeface="+mn-lt"/>
                        </a:rPr>
                        <a:t>Простота манипулирования</a:t>
                      </a:r>
                      <a:r>
                        <a:rPr lang="ru-RU" sz="1600" u="none" strike="noStrike" baseline="0" dirty="0" smtClean="0">
                          <a:effectLst/>
                          <a:latin typeface="+mn-lt"/>
                        </a:rPr>
                        <a:t> с данными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602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Мой скрипт на </a:t>
            </a:r>
            <a:r>
              <a:rPr lang="en-US" dirty="0" smtClean="0"/>
              <a:t>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ru-RU" dirty="0"/>
              <a:t>Код </a:t>
            </a:r>
            <a:r>
              <a:rPr lang="ru-RU" dirty="0" smtClean="0"/>
              <a:t>скрипта на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github.com/YaSergo/MS-ExperimentsAnalysis/blob/master/src/R/Analysis.R</a:t>
            </a:r>
            <a:endParaRPr lang="ru-RU" dirty="0" smtClean="0"/>
          </a:p>
          <a:p>
            <a:r>
              <a:rPr lang="ru-RU" dirty="0" smtClean="0"/>
              <a:t>Логика скрипта:</a:t>
            </a:r>
          </a:p>
          <a:p>
            <a:pPr lvl="2"/>
            <a:r>
              <a:rPr lang="ru-RU" dirty="0" smtClean="0"/>
              <a:t>Выгрузить данные по интересующим </a:t>
            </a:r>
            <a:r>
              <a:rPr lang="en-US" dirty="0" err="1" smtClean="0"/>
              <a:t>test_bucket_id</a:t>
            </a:r>
            <a:r>
              <a:rPr lang="en-US" dirty="0" smtClean="0"/>
              <a:t> </a:t>
            </a:r>
            <a:r>
              <a:rPr lang="ru-RU" dirty="0" smtClean="0"/>
              <a:t>из </a:t>
            </a:r>
            <a:r>
              <a:rPr lang="en-US" dirty="0" smtClean="0"/>
              <a:t>HIVE</a:t>
            </a:r>
          </a:p>
          <a:p>
            <a:pPr lvl="4"/>
            <a:r>
              <a:rPr lang="ru-RU" dirty="0" smtClean="0"/>
              <a:t>Если данные уже выгружались с такими параметрами – взять из кэша. Загрузка данных вместо 1-2 минут за доли секунд.</a:t>
            </a:r>
            <a:endParaRPr lang="ru-RU" dirty="0"/>
          </a:p>
          <a:p>
            <a:pPr lvl="2"/>
            <a:r>
              <a:rPr lang="ru-RU" dirty="0" smtClean="0"/>
              <a:t>Группировка данных по </a:t>
            </a:r>
            <a:r>
              <a:rPr lang="en-US" dirty="0" err="1" smtClean="0"/>
              <a:t>test_bucket_id</a:t>
            </a:r>
            <a:r>
              <a:rPr lang="en-US" dirty="0"/>
              <a:t>, </a:t>
            </a:r>
            <a:r>
              <a:rPr lang="en-US" dirty="0" err="1" smtClean="0"/>
              <a:t>split_id</a:t>
            </a:r>
            <a:endParaRPr lang="en-US" dirty="0" smtClean="0"/>
          </a:p>
          <a:p>
            <a:pPr lvl="2"/>
            <a:r>
              <a:rPr lang="ru-RU" dirty="0" smtClean="0"/>
              <a:t>Определение для каждого </a:t>
            </a:r>
            <a:r>
              <a:rPr lang="en-US" dirty="0" err="1" smtClean="0"/>
              <a:t>test_bucket_id</a:t>
            </a:r>
            <a:r>
              <a:rPr lang="ru-RU" dirty="0" smtClean="0"/>
              <a:t> </a:t>
            </a:r>
            <a:r>
              <a:rPr lang="en-US" dirty="0" smtClean="0"/>
              <a:t> </a:t>
            </a:r>
            <a:r>
              <a:rPr lang="ru-RU" dirty="0" smtClean="0"/>
              <a:t>и каждого параметра (клики, заказы, доходы) среднего значения, отклонения от контрольного значений, уровень статистической значимости на разных уровнях </a:t>
            </a:r>
            <a:r>
              <a:rPr lang="en-US" dirty="0" smtClean="0"/>
              <a:t>pp (</a:t>
            </a:r>
            <a:r>
              <a:rPr lang="ru-RU" dirty="0" smtClean="0"/>
              <a:t>ДО, КМ, </a:t>
            </a:r>
            <a:r>
              <a:rPr lang="ru-RU" dirty="0" err="1" smtClean="0"/>
              <a:t>Маркет</a:t>
            </a:r>
            <a:r>
              <a:rPr lang="ru-RU" dirty="0" smtClean="0"/>
              <a:t>)</a:t>
            </a:r>
            <a:endParaRPr lang="en-US" dirty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7040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476250" y="2812493"/>
            <a:ext cx="11209314" cy="2741640"/>
          </a:xfrm>
          <a:prstGeom prst="rect">
            <a:avLst/>
          </a:prstGeom>
        </p:spPr>
      </p:pic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307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Результаты. </a:t>
            </a:r>
            <a:r>
              <a:rPr lang="ru-RU" dirty="0"/>
              <a:t>MA-1908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ru-RU" b="1" dirty="0"/>
              <a:t>MA-1908: «хороший ДО на весь </a:t>
            </a:r>
            <a:r>
              <a:rPr lang="ru-RU" b="1" dirty="0" err="1" smtClean="0"/>
              <a:t>маркет</a:t>
            </a:r>
            <a:r>
              <a:rPr lang="ru-RU" b="1" dirty="0" smtClean="0"/>
              <a:t>»</a:t>
            </a:r>
            <a:endParaRPr lang="en-US" b="1" dirty="0" smtClean="0"/>
          </a:p>
          <a:p>
            <a:pPr lvl="2"/>
            <a:r>
              <a:rPr lang="ru-RU" dirty="0" smtClean="0"/>
              <a:t>35251: контрольная группа</a:t>
            </a:r>
            <a:r>
              <a:rPr lang="ru-RU" dirty="0"/>
              <a:t>;</a:t>
            </a:r>
            <a:endParaRPr lang="en-US" dirty="0" smtClean="0"/>
          </a:p>
          <a:p>
            <a:pPr lvl="2"/>
            <a:r>
              <a:rPr lang="ru-RU" dirty="0" smtClean="0"/>
              <a:t>35250</a:t>
            </a:r>
            <a:r>
              <a:rPr lang="ru-RU" dirty="0"/>
              <a:t>: тестовая группа. Изменили алгоритм выбора предложения </a:t>
            </a:r>
            <a:r>
              <a:rPr lang="ru-RU" dirty="0" err="1"/>
              <a:t>по-умолчанию</a:t>
            </a:r>
            <a:r>
              <a:rPr lang="ru-RU" dirty="0"/>
              <a:t> на карточке модели</a:t>
            </a:r>
            <a:r>
              <a:rPr lang="ru-RU" dirty="0" smtClean="0"/>
              <a:t>.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test_ids</a:t>
            </a:r>
            <a:r>
              <a:rPr lang="en-US" dirty="0"/>
              <a:t> = c(35250), </a:t>
            </a:r>
            <a:r>
              <a:rPr lang="en-US" dirty="0" err="1"/>
              <a:t>control_ids</a:t>
            </a:r>
            <a:r>
              <a:rPr lang="en-US" dirty="0"/>
              <a:t> = c(35251),  </a:t>
            </a:r>
            <a:r>
              <a:rPr lang="en-US" dirty="0" err="1"/>
              <a:t>start_day</a:t>
            </a:r>
            <a:r>
              <a:rPr lang="en-US" dirty="0"/>
              <a:t> = "2016-12-01", </a:t>
            </a:r>
            <a:r>
              <a:rPr lang="en-US" dirty="0" err="1"/>
              <a:t>end_day</a:t>
            </a:r>
            <a:r>
              <a:rPr lang="en-US" dirty="0"/>
              <a:t> = "2016-12-07", </a:t>
            </a:r>
            <a:r>
              <a:rPr lang="en-US" dirty="0" err="1"/>
              <a:t>num_splits</a:t>
            </a:r>
            <a:r>
              <a:rPr lang="en-US" dirty="0"/>
              <a:t> = 25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767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Результаты. </a:t>
            </a:r>
            <a:r>
              <a:rPr lang="ru-RU" dirty="0"/>
              <a:t>MA-1908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test_ids</a:t>
            </a:r>
            <a:r>
              <a:rPr lang="en-US" dirty="0"/>
              <a:t> = c(35250), </a:t>
            </a:r>
            <a:r>
              <a:rPr lang="en-US" dirty="0" err="1"/>
              <a:t>control_ids</a:t>
            </a:r>
            <a:r>
              <a:rPr lang="en-US" dirty="0"/>
              <a:t> = c(35251),  </a:t>
            </a:r>
            <a:r>
              <a:rPr lang="en-US" dirty="0" err="1"/>
              <a:t>start_day</a:t>
            </a:r>
            <a:r>
              <a:rPr lang="en-US" dirty="0"/>
              <a:t> = "2016-12-01", </a:t>
            </a:r>
            <a:r>
              <a:rPr lang="en-US" dirty="0" err="1"/>
              <a:t>end_day</a:t>
            </a:r>
            <a:r>
              <a:rPr lang="en-US" dirty="0"/>
              <a:t> = "2016-12-07", </a:t>
            </a:r>
            <a:r>
              <a:rPr lang="en-US" dirty="0" err="1"/>
              <a:t>num_splits</a:t>
            </a:r>
            <a:r>
              <a:rPr lang="en-US" dirty="0"/>
              <a:t> = 25</a:t>
            </a:r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476250" y="977036"/>
            <a:ext cx="10762318" cy="467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11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Результаты. MA-1968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>
          <a:xfrm>
            <a:off x="475578" y="1568978"/>
            <a:ext cx="8371743" cy="2715156"/>
          </a:xfrm>
        </p:spPr>
        <p:txBody>
          <a:bodyPr/>
          <a:lstStyle/>
          <a:p>
            <a:r>
              <a:rPr lang="ru-RU" b="1" dirty="0" smtClean="0"/>
              <a:t>MA-1968: «</a:t>
            </a:r>
            <a:r>
              <a:rPr lang="ru-RU" b="1" dirty="0" err="1" smtClean="0"/>
              <a:t>покарточное</a:t>
            </a:r>
            <a:r>
              <a:rPr lang="ru-RU" b="1" dirty="0" smtClean="0"/>
              <a:t> выкусывание CPC»</a:t>
            </a:r>
          </a:p>
          <a:p>
            <a:pPr lvl="2"/>
            <a:r>
              <a:rPr lang="ru-RU" dirty="0" smtClean="0"/>
              <a:t>36206: контрольная группа. Заказ на </a:t>
            </a:r>
            <a:r>
              <a:rPr lang="ru-RU" dirty="0" err="1" smtClean="0"/>
              <a:t>Маркете</a:t>
            </a:r>
            <a:r>
              <a:rPr lang="ru-RU" dirty="0" smtClean="0"/>
              <a:t> включен по умолчанию</a:t>
            </a:r>
            <a:br>
              <a:rPr lang="ru-RU" dirty="0" smtClean="0"/>
            </a:br>
            <a:r>
              <a:rPr lang="ru-RU" dirty="0" smtClean="0"/>
              <a:t>CPC-</a:t>
            </a:r>
            <a:r>
              <a:rPr lang="ru-RU" dirty="0" err="1" smtClean="0"/>
              <a:t>офферы</a:t>
            </a:r>
            <a:r>
              <a:rPr lang="ru-RU" dirty="0" smtClean="0"/>
              <a:t> не выкушены</a:t>
            </a:r>
          </a:p>
          <a:p>
            <a:pPr lvl="2"/>
            <a:r>
              <a:rPr lang="ru-RU" dirty="0" smtClean="0"/>
              <a:t>36207</a:t>
            </a:r>
            <a:r>
              <a:rPr lang="ru-RU" dirty="0"/>
              <a:t>: тестовая группа №1. Заказ на </a:t>
            </a:r>
            <a:r>
              <a:rPr lang="ru-RU" dirty="0" err="1"/>
              <a:t>Маркете</a:t>
            </a:r>
            <a:r>
              <a:rPr lang="ru-RU" dirty="0"/>
              <a:t> выключен по умолчанию (в </a:t>
            </a:r>
            <a:r>
              <a:rPr lang="ru-RU" dirty="0" err="1"/>
              <a:t>т.ч</a:t>
            </a:r>
            <a:r>
              <a:rPr lang="ru-RU" dirty="0"/>
              <a:t>. при переходе на </a:t>
            </a:r>
            <a:r>
              <a:rPr lang="ru-RU" dirty="0" err="1"/>
              <a:t>geo</a:t>
            </a:r>
            <a:r>
              <a:rPr lang="ru-RU" dirty="0"/>
              <a:t>) CPC-</a:t>
            </a:r>
            <a:r>
              <a:rPr lang="ru-RU" dirty="0" err="1"/>
              <a:t>офферы</a:t>
            </a:r>
            <a:r>
              <a:rPr lang="ru-RU" dirty="0"/>
              <a:t> </a:t>
            </a:r>
            <a:r>
              <a:rPr lang="ru-RU" dirty="0" smtClean="0"/>
              <a:t>выкушены</a:t>
            </a:r>
          </a:p>
          <a:p>
            <a:pPr lvl="2"/>
            <a:r>
              <a:rPr lang="ru-RU" dirty="0" smtClean="0"/>
              <a:t>36208</a:t>
            </a:r>
            <a:r>
              <a:rPr lang="ru-RU" dirty="0"/>
              <a:t>: тестовая группа №2. Заказ на </a:t>
            </a:r>
            <a:r>
              <a:rPr lang="ru-RU" dirty="0" err="1"/>
              <a:t>Маркете</a:t>
            </a:r>
            <a:r>
              <a:rPr lang="ru-RU" dirty="0"/>
              <a:t> выключен по умолчанию</a:t>
            </a:r>
            <a:br>
              <a:rPr lang="ru-RU" dirty="0"/>
            </a:br>
            <a:r>
              <a:rPr lang="ru-RU" dirty="0"/>
              <a:t>CPC-</a:t>
            </a:r>
            <a:r>
              <a:rPr lang="ru-RU" dirty="0" err="1"/>
              <a:t>офферы</a:t>
            </a:r>
            <a:r>
              <a:rPr lang="ru-RU" dirty="0"/>
              <a:t> не выкушены</a:t>
            </a:r>
            <a:endParaRPr lang="ru-RU" dirty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test_ids</a:t>
            </a:r>
            <a:r>
              <a:rPr lang="en-US" dirty="0"/>
              <a:t> = c(36208, 36207), </a:t>
            </a:r>
            <a:r>
              <a:rPr lang="en-US" dirty="0" err="1"/>
              <a:t>control_ids</a:t>
            </a:r>
            <a:r>
              <a:rPr lang="en-US" dirty="0"/>
              <a:t> = c(36206), </a:t>
            </a:r>
            <a:r>
              <a:rPr lang="en-US" dirty="0" err="1"/>
              <a:t>start_day</a:t>
            </a:r>
            <a:r>
              <a:rPr lang="en-US" dirty="0"/>
              <a:t> = "2016-12-16", </a:t>
            </a:r>
            <a:r>
              <a:rPr lang="en-US" dirty="0" err="1"/>
              <a:t>end_day</a:t>
            </a:r>
            <a:r>
              <a:rPr lang="en-US" dirty="0"/>
              <a:t> = "2017-01-08", </a:t>
            </a:r>
            <a:r>
              <a:rPr lang="en-US" dirty="0" err="1"/>
              <a:t>num_splits</a:t>
            </a:r>
            <a:r>
              <a:rPr lang="en-US" dirty="0"/>
              <a:t> = 25, </a:t>
            </a:r>
            <a:r>
              <a:rPr lang="en-US" dirty="0" err="1"/>
              <a:t>ext_conditions</a:t>
            </a:r>
            <a:r>
              <a:rPr lang="en-US" dirty="0"/>
              <a:t> = "AND </a:t>
            </a:r>
            <a:r>
              <a:rPr lang="en-US" dirty="0" err="1"/>
              <a:t>geo_id</a:t>
            </a:r>
            <a:r>
              <a:rPr lang="en-US" dirty="0"/>
              <a:t> = 213"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8121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Результаты. MA-1968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691647" y="1161548"/>
            <a:ext cx="10772220" cy="4747756"/>
          </a:xfrm>
          <a:prstGeom prst="rect">
            <a:avLst/>
          </a:prstGeom>
        </p:spPr>
      </p:pic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test_ids</a:t>
            </a:r>
            <a:r>
              <a:rPr lang="en-US" dirty="0"/>
              <a:t> = c(36208, 36207), </a:t>
            </a:r>
            <a:r>
              <a:rPr lang="en-US" dirty="0" err="1"/>
              <a:t>control_ids</a:t>
            </a:r>
            <a:r>
              <a:rPr lang="en-US" dirty="0"/>
              <a:t> = c(36206), </a:t>
            </a:r>
            <a:r>
              <a:rPr lang="en-US" dirty="0" err="1"/>
              <a:t>start_day</a:t>
            </a:r>
            <a:r>
              <a:rPr lang="en-US" dirty="0"/>
              <a:t> = "2016-12-16", </a:t>
            </a:r>
            <a:r>
              <a:rPr lang="en-US" dirty="0" err="1"/>
              <a:t>end_day</a:t>
            </a:r>
            <a:r>
              <a:rPr lang="en-US" dirty="0"/>
              <a:t> = "2017-01-08", </a:t>
            </a:r>
            <a:r>
              <a:rPr lang="en-US" dirty="0" err="1"/>
              <a:t>num_splits</a:t>
            </a:r>
            <a:r>
              <a:rPr lang="en-US" dirty="0"/>
              <a:t> = 25, </a:t>
            </a:r>
            <a:r>
              <a:rPr lang="en-US" dirty="0" err="1"/>
              <a:t>ext_conditions</a:t>
            </a:r>
            <a:r>
              <a:rPr lang="en-US" dirty="0"/>
              <a:t> = "AND </a:t>
            </a:r>
            <a:r>
              <a:rPr lang="en-US" dirty="0" err="1"/>
              <a:t>geo_id</a:t>
            </a:r>
            <a:r>
              <a:rPr lang="en-US" dirty="0"/>
              <a:t> = 213"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12858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Результаты. Графические примеры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test_ids</a:t>
            </a:r>
            <a:r>
              <a:rPr lang="en-US" dirty="0"/>
              <a:t> = c(36208, 36207), </a:t>
            </a:r>
            <a:r>
              <a:rPr lang="en-US" dirty="0" err="1"/>
              <a:t>control_ids</a:t>
            </a:r>
            <a:r>
              <a:rPr lang="en-US" dirty="0"/>
              <a:t> = c(36206), </a:t>
            </a:r>
            <a:r>
              <a:rPr lang="en-US" dirty="0" err="1"/>
              <a:t>start_day</a:t>
            </a:r>
            <a:r>
              <a:rPr lang="en-US" dirty="0"/>
              <a:t> = "2016-12-16", </a:t>
            </a:r>
            <a:r>
              <a:rPr lang="en-US" dirty="0" err="1"/>
              <a:t>end_day</a:t>
            </a:r>
            <a:r>
              <a:rPr lang="en-US" dirty="0"/>
              <a:t> = "2017-01-08", </a:t>
            </a:r>
            <a:r>
              <a:rPr lang="en-US" dirty="0" err="1"/>
              <a:t>num_splits</a:t>
            </a:r>
            <a:r>
              <a:rPr lang="en-US" dirty="0"/>
              <a:t> = 25, </a:t>
            </a:r>
            <a:r>
              <a:rPr lang="en-US" dirty="0" err="1"/>
              <a:t>ext_conditions</a:t>
            </a:r>
            <a:r>
              <a:rPr lang="en-US" dirty="0"/>
              <a:t> = "AND </a:t>
            </a:r>
            <a:r>
              <a:rPr lang="en-US" dirty="0" err="1"/>
              <a:t>geo_id</a:t>
            </a:r>
            <a:r>
              <a:rPr lang="en-US" dirty="0"/>
              <a:t> = 213"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88" y="1412434"/>
            <a:ext cx="4775200" cy="454660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467" y="1412434"/>
            <a:ext cx="47752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559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 smtClean="0"/>
              <a:t>01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 smtClean="0"/>
              <a:t>Постановка вопроса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 smtClean="0"/>
              <a:t>02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smtClean="0"/>
              <a:t>Обсуждение статистического аппарата для анализа результатов</a:t>
            </a: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 smtClean="0"/>
              <a:t>03</a:t>
            </a:r>
            <a:endParaRPr lang="ru-RU" dirty="0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Схема сбора и связывания данных</a:t>
            </a:r>
            <a:endParaRPr lang="ru-RU" dirty="0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ru-RU" dirty="0" smtClean="0"/>
              <a:t>04</a:t>
            </a:r>
            <a:endParaRPr lang="ru-RU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ru-RU" dirty="0" smtClean="0"/>
              <a:t>Способы написания запросов к </a:t>
            </a:r>
            <a:r>
              <a:rPr lang="en-US" dirty="0" smtClean="0"/>
              <a:t>HIVE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 dirty="0" smtClean="0"/>
              <a:t>05</a:t>
            </a:r>
            <a:endParaRPr lang="ru-RU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ru-RU" dirty="0" smtClean="0"/>
              <a:t>Мой запрос к </a:t>
            </a:r>
            <a:r>
              <a:rPr lang="en-US" dirty="0" smtClean="0"/>
              <a:t>HIVE</a:t>
            </a: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ru-RU" dirty="0" smtClean="0"/>
              <a:t>06</a:t>
            </a:r>
            <a:endParaRPr lang="ru-RU" dirty="0"/>
          </a:p>
        </p:txBody>
      </p:sp>
      <p:sp>
        <p:nvSpPr>
          <p:cNvPr id="13" name="Текст 1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ru-RU" dirty="0" smtClean="0"/>
              <a:t>Инструменты постобработки данных</a:t>
            </a:r>
            <a:endParaRPr lang="ru-RU" dirty="0"/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 dirty="0" smtClean="0"/>
              <a:t>07</a:t>
            </a:r>
            <a:endParaRPr lang="ru-RU" dirty="0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ru-RU" dirty="0" smtClean="0"/>
              <a:t>Мой скрипт на </a:t>
            </a:r>
            <a:r>
              <a:rPr lang="en-US" dirty="0" smtClean="0"/>
              <a:t>R</a:t>
            </a:r>
            <a:endParaRPr lang="ru-RU" dirty="0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 dirty="0" smtClean="0"/>
              <a:t>08</a:t>
            </a:r>
            <a:endParaRPr lang="ru-RU" dirty="0"/>
          </a:p>
        </p:txBody>
      </p:sp>
      <p:sp>
        <p:nvSpPr>
          <p:cNvPr id="17" name="Текст 16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ru-RU" dirty="0" smtClean="0"/>
              <a:t>Результаты статистического анализа экспериментов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4029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вопроса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>
          <a:xfrm>
            <a:off x="502082" y="1530575"/>
            <a:ext cx="8371743" cy="4611817"/>
          </a:xfrm>
        </p:spPr>
        <p:txBody>
          <a:bodyPr/>
          <a:lstStyle/>
          <a:p>
            <a:r>
              <a:rPr lang="ru-RU" dirty="0" smtClean="0"/>
              <a:t>В данной презентации рассматриваются два эксперимента</a:t>
            </a:r>
            <a:r>
              <a:rPr lang="en-US" dirty="0" smtClean="0"/>
              <a:t>:</a:t>
            </a:r>
            <a:endParaRPr lang="ru-RU" dirty="0" smtClean="0"/>
          </a:p>
          <a:p>
            <a:pPr lvl="3"/>
            <a:r>
              <a:rPr lang="en-US" b="1" dirty="0" smtClean="0"/>
              <a:t>MA-1908: </a:t>
            </a:r>
            <a:r>
              <a:rPr lang="ru-RU" b="1" dirty="0" smtClean="0"/>
              <a:t>«хороший ДО на весь </a:t>
            </a:r>
            <a:r>
              <a:rPr lang="ru-RU" b="1" dirty="0" err="1" smtClean="0"/>
              <a:t>маркет</a:t>
            </a:r>
            <a:r>
              <a:rPr lang="ru-RU" b="1" dirty="0" smtClean="0"/>
              <a:t>»</a:t>
            </a:r>
          </a:p>
          <a:p>
            <a:pPr lvl="3"/>
            <a:r>
              <a:rPr lang="en-US" b="1" dirty="0" smtClean="0"/>
              <a:t>MA-1968: </a:t>
            </a:r>
            <a:r>
              <a:rPr lang="ru-RU" b="1" dirty="0" smtClean="0"/>
              <a:t>«</a:t>
            </a:r>
            <a:r>
              <a:rPr lang="ru-RU" b="1" dirty="0" err="1" smtClean="0"/>
              <a:t>покарточное</a:t>
            </a:r>
            <a:r>
              <a:rPr lang="ru-RU" b="1" dirty="0" smtClean="0"/>
              <a:t> выкусывание </a:t>
            </a:r>
            <a:r>
              <a:rPr lang="en-US" b="1" dirty="0" smtClean="0"/>
              <a:t>CPC</a:t>
            </a:r>
            <a:r>
              <a:rPr lang="ru-RU" b="1" dirty="0" smtClean="0"/>
              <a:t>»</a:t>
            </a:r>
          </a:p>
          <a:p>
            <a:r>
              <a:rPr lang="ru-RU" dirty="0" smtClean="0"/>
              <a:t>На примере этих экспериментов поговорим про:</a:t>
            </a:r>
          </a:p>
          <a:p>
            <a:pPr lvl="2"/>
            <a:r>
              <a:rPr lang="ru-RU" dirty="0" smtClean="0"/>
              <a:t>выгрузку данных из </a:t>
            </a:r>
            <a:r>
              <a:rPr lang="en-US" dirty="0" smtClean="0"/>
              <a:t>HIVE</a:t>
            </a:r>
            <a:endParaRPr lang="ru-RU" dirty="0"/>
          </a:p>
          <a:p>
            <a:pPr lvl="2"/>
            <a:r>
              <a:rPr lang="ru-RU" dirty="0" smtClean="0"/>
              <a:t>постобработку выгруженных данных</a:t>
            </a:r>
          </a:p>
          <a:p>
            <a:pPr lvl="2"/>
            <a:r>
              <a:rPr lang="ru-RU" dirty="0" smtClean="0"/>
              <a:t>Статистический анализ показателей в разрезе групп </a:t>
            </a:r>
            <a:r>
              <a:rPr lang="en-US" dirty="0" smtClean="0"/>
              <a:t>pp</a:t>
            </a:r>
            <a:r>
              <a:rPr lang="ru-RU" dirty="0" smtClean="0"/>
              <a:t>:</a:t>
            </a:r>
          </a:p>
          <a:p>
            <a:pPr lvl="4"/>
            <a:r>
              <a:rPr lang="ru-RU" dirty="0" smtClean="0"/>
              <a:t>Кол-во </a:t>
            </a:r>
            <a:r>
              <a:rPr lang="en-US" dirty="0" err="1" smtClean="0"/>
              <a:t>cpc</a:t>
            </a:r>
            <a:r>
              <a:rPr lang="en-US" dirty="0" smtClean="0"/>
              <a:t>/</a:t>
            </a:r>
            <a:r>
              <a:rPr lang="en-US" dirty="0" err="1" smtClean="0"/>
              <a:t>cpa</a:t>
            </a:r>
            <a:r>
              <a:rPr lang="en-US" dirty="0" smtClean="0"/>
              <a:t> </a:t>
            </a:r>
            <a:r>
              <a:rPr lang="ru-RU" dirty="0" smtClean="0"/>
              <a:t>кликов;</a:t>
            </a:r>
          </a:p>
          <a:p>
            <a:pPr lvl="4"/>
            <a:r>
              <a:rPr lang="ru-RU" dirty="0"/>
              <a:t>Доход с </a:t>
            </a:r>
            <a:r>
              <a:rPr lang="en-US" dirty="0" err="1"/>
              <a:t>cpc</a:t>
            </a:r>
            <a:r>
              <a:rPr lang="en-US" dirty="0"/>
              <a:t> </a:t>
            </a:r>
            <a:r>
              <a:rPr lang="ru-RU" dirty="0"/>
              <a:t>кликов;</a:t>
            </a:r>
            <a:endParaRPr lang="en-US" dirty="0"/>
          </a:p>
          <a:p>
            <a:pPr lvl="4"/>
            <a:r>
              <a:rPr lang="ru-RU" dirty="0"/>
              <a:t>Доход с оплаченных </a:t>
            </a:r>
            <a:r>
              <a:rPr lang="en-US" dirty="0" err="1"/>
              <a:t>cpa</a:t>
            </a:r>
            <a:r>
              <a:rPr lang="en-US" dirty="0"/>
              <a:t> </a:t>
            </a:r>
            <a:r>
              <a:rPr lang="ru-RU" dirty="0"/>
              <a:t>заказов;</a:t>
            </a:r>
            <a:endParaRPr lang="en-US" dirty="0"/>
          </a:p>
          <a:p>
            <a:pPr lvl="4"/>
            <a:r>
              <a:rPr lang="ru-RU" dirty="0" smtClean="0"/>
              <a:t>Кол-во оплаченных </a:t>
            </a:r>
            <a:r>
              <a:rPr lang="en-US" dirty="0" err="1" smtClean="0"/>
              <a:t>cpa</a:t>
            </a:r>
            <a:r>
              <a:rPr lang="en-US" dirty="0" smtClean="0"/>
              <a:t> </a:t>
            </a:r>
            <a:r>
              <a:rPr lang="ru-RU" dirty="0" smtClean="0"/>
              <a:t>заказов;</a:t>
            </a:r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3353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</a:t>
            </a:r>
            <a:r>
              <a:rPr lang="ru-RU" dirty="0" smtClean="0"/>
              <a:t>вопроса. Немного про эксперименты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>
          <a:xfrm>
            <a:off x="502082" y="1530575"/>
            <a:ext cx="8371743" cy="4611817"/>
          </a:xfrm>
        </p:spPr>
        <p:txBody>
          <a:bodyPr/>
          <a:lstStyle/>
          <a:p>
            <a:pPr lvl="3"/>
            <a:r>
              <a:rPr lang="en-US" b="1" dirty="0" smtClean="0"/>
              <a:t>MA-1908: </a:t>
            </a:r>
            <a:r>
              <a:rPr lang="ru-RU" b="1" dirty="0" smtClean="0"/>
              <a:t>«хороший ДО на весь </a:t>
            </a:r>
            <a:r>
              <a:rPr lang="ru-RU" b="1" dirty="0" err="1" smtClean="0"/>
              <a:t>маркет</a:t>
            </a:r>
            <a:r>
              <a:rPr lang="ru-RU" b="1" dirty="0" smtClean="0"/>
              <a:t>»</a:t>
            </a:r>
          </a:p>
          <a:p>
            <a:pPr lvl="4"/>
            <a:r>
              <a:rPr lang="en-US" dirty="0" smtClean="0"/>
              <a:t>35251: </a:t>
            </a:r>
            <a:r>
              <a:rPr lang="ru-RU" dirty="0" smtClean="0"/>
              <a:t>контрольная группа.</a:t>
            </a:r>
          </a:p>
          <a:p>
            <a:pPr lvl="4"/>
            <a:r>
              <a:rPr lang="ru-RU" dirty="0" smtClean="0"/>
              <a:t>35250</a:t>
            </a:r>
            <a:r>
              <a:rPr lang="en-US" dirty="0" smtClean="0"/>
              <a:t>: </a:t>
            </a:r>
            <a:r>
              <a:rPr lang="ru-RU" dirty="0" smtClean="0"/>
              <a:t>тестовая группа. Изменили алгоритм выбора предложения </a:t>
            </a:r>
            <a:r>
              <a:rPr lang="ru-RU" dirty="0" err="1" smtClean="0"/>
              <a:t>по-умолчанию</a:t>
            </a:r>
            <a:r>
              <a:rPr lang="ru-RU" dirty="0" smtClean="0"/>
              <a:t> на карточке модели.</a:t>
            </a:r>
            <a:endParaRPr lang="en-US" dirty="0" smtClean="0"/>
          </a:p>
          <a:p>
            <a:pPr lvl="3"/>
            <a:r>
              <a:rPr lang="en-US" b="1" dirty="0" smtClean="0"/>
              <a:t>MA-1968: </a:t>
            </a:r>
            <a:r>
              <a:rPr lang="ru-RU" b="1" dirty="0" smtClean="0"/>
              <a:t>«</a:t>
            </a:r>
            <a:r>
              <a:rPr lang="ru-RU" b="1" dirty="0" err="1" smtClean="0"/>
              <a:t>покарточное</a:t>
            </a:r>
            <a:r>
              <a:rPr lang="ru-RU" b="1" dirty="0" smtClean="0"/>
              <a:t> выкусывание </a:t>
            </a:r>
            <a:r>
              <a:rPr lang="en-US" b="1" dirty="0" smtClean="0"/>
              <a:t>CPC</a:t>
            </a:r>
            <a:r>
              <a:rPr lang="ru-RU" b="1" dirty="0" smtClean="0"/>
              <a:t>»</a:t>
            </a:r>
          </a:p>
          <a:p>
            <a:pPr lvl="4"/>
            <a:r>
              <a:rPr lang="ru-RU" dirty="0" smtClean="0"/>
              <a:t>36206: контрольная группа. </a:t>
            </a:r>
            <a:r>
              <a:rPr lang="ru-RU" dirty="0"/>
              <a:t>Заказ на </a:t>
            </a:r>
            <a:r>
              <a:rPr lang="ru-RU" dirty="0" err="1"/>
              <a:t>Маркете</a:t>
            </a:r>
            <a:r>
              <a:rPr lang="ru-RU" dirty="0"/>
              <a:t> включен по умолчанию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CPC-</a:t>
            </a:r>
            <a:r>
              <a:rPr lang="ru-RU" dirty="0" err="1"/>
              <a:t>офферы</a:t>
            </a:r>
            <a:r>
              <a:rPr lang="ru-RU" dirty="0"/>
              <a:t> не выкушены</a:t>
            </a:r>
            <a:endParaRPr lang="ru-RU" dirty="0" smtClean="0"/>
          </a:p>
          <a:p>
            <a:pPr lvl="4"/>
            <a:r>
              <a:rPr lang="ru-RU" dirty="0" smtClean="0"/>
              <a:t>36207: тестовая группа №1. </a:t>
            </a:r>
            <a:r>
              <a:rPr lang="ru-RU" dirty="0"/>
              <a:t>Заказ на </a:t>
            </a:r>
            <a:r>
              <a:rPr lang="ru-RU" dirty="0" err="1"/>
              <a:t>Маркете</a:t>
            </a:r>
            <a:r>
              <a:rPr lang="ru-RU" dirty="0"/>
              <a:t> выключен по умолчанию (в </a:t>
            </a:r>
            <a:r>
              <a:rPr lang="ru-RU" dirty="0" err="1"/>
              <a:t>т.ч</a:t>
            </a:r>
            <a:r>
              <a:rPr lang="ru-RU" dirty="0"/>
              <a:t>. при переходе на </a:t>
            </a:r>
            <a:r>
              <a:rPr lang="ru-RU" dirty="0" err="1" smtClean="0"/>
              <a:t>geo</a:t>
            </a:r>
            <a:r>
              <a:rPr lang="ru-RU" dirty="0" smtClean="0"/>
              <a:t>) CPC-</a:t>
            </a:r>
            <a:r>
              <a:rPr lang="ru-RU" dirty="0" err="1" smtClean="0"/>
              <a:t>офферы</a:t>
            </a:r>
            <a:r>
              <a:rPr lang="ru-RU" dirty="0" smtClean="0"/>
              <a:t> </a:t>
            </a:r>
            <a:r>
              <a:rPr lang="ru-RU" dirty="0"/>
              <a:t>выкушены</a:t>
            </a:r>
            <a:endParaRPr lang="ru-RU" dirty="0" smtClean="0"/>
          </a:p>
          <a:p>
            <a:pPr lvl="4"/>
            <a:r>
              <a:rPr lang="ru-RU" dirty="0" smtClean="0"/>
              <a:t>36208: </a:t>
            </a:r>
            <a:r>
              <a:rPr lang="ru-RU" dirty="0"/>
              <a:t>тестовая группа </a:t>
            </a:r>
            <a:r>
              <a:rPr lang="ru-RU" dirty="0" smtClean="0"/>
              <a:t>№2. </a:t>
            </a:r>
            <a:r>
              <a:rPr lang="ru-RU" dirty="0"/>
              <a:t>Заказ на </a:t>
            </a:r>
            <a:r>
              <a:rPr lang="ru-RU" dirty="0" err="1"/>
              <a:t>Маркете</a:t>
            </a:r>
            <a:r>
              <a:rPr lang="ru-RU" dirty="0"/>
              <a:t> выключен по умолчанию</a:t>
            </a:r>
            <a:br>
              <a:rPr lang="ru-RU" dirty="0"/>
            </a:br>
            <a:r>
              <a:rPr lang="ru-RU" dirty="0"/>
              <a:t>CPC-</a:t>
            </a:r>
            <a:r>
              <a:rPr lang="ru-RU" dirty="0" err="1"/>
              <a:t>офферы</a:t>
            </a:r>
            <a:r>
              <a:rPr lang="ru-RU" dirty="0"/>
              <a:t> не </a:t>
            </a:r>
            <a:r>
              <a:rPr lang="ru-RU" dirty="0" smtClean="0"/>
              <a:t>выкушены</a:t>
            </a:r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6273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Статистический аппарат для сравнение результатов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ru-RU" b="1" dirty="0" err="1"/>
              <a:t>t</a:t>
            </a:r>
            <a:r>
              <a:rPr lang="ru-RU" b="1" dirty="0"/>
              <a:t>-Критерий </a:t>
            </a:r>
            <a:r>
              <a:rPr lang="ru-RU" b="1" dirty="0" smtClean="0"/>
              <a:t>Стьюдента</a:t>
            </a:r>
            <a:endParaRPr lang="en-US" b="1" dirty="0" smtClean="0"/>
          </a:p>
          <a:p>
            <a:r>
              <a:rPr lang="ru-RU" dirty="0"/>
              <a:t>Наиболее часто </a:t>
            </a:r>
            <a:r>
              <a:rPr lang="ru-RU" dirty="0" err="1"/>
              <a:t>t</a:t>
            </a:r>
            <a:r>
              <a:rPr lang="ru-RU" dirty="0"/>
              <a:t>-критерии применяются для проверки равенства средних значений в двух выборках. Нулевая гипотеза предполагает, что средние </a:t>
            </a:r>
            <a:r>
              <a:rPr lang="ru-RU" dirty="0" smtClean="0"/>
              <a:t>равны.</a:t>
            </a:r>
          </a:p>
          <a:p>
            <a:endParaRPr lang="ru-RU" dirty="0" smtClean="0"/>
          </a:p>
          <a:p>
            <a:r>
              <a:rPr lang="ru-RU" dirty="0" smtClean="0"/>
              <a:t>Для применения критерия </a:t>
            </a:r>
            <a:r>
              <a:rPr lang="ru-RU" dirty="0" err="1" smtClean="0"/>
              <a:t>Стюдента</a:t>
            </a:r>
            <a:r>
              <a:rPr lang="ru-RU" dirty="0" smtClean="0"/>
              <a:t> необходимо знать</a:t>
            </a:r>
            <a:r>
              <a:rPr lang="en-US" dirty="0"/>
              <a:t> </a:t>
            </a:r>
            <a:r>
              <a:rPr lang="ru-RU" dirty="0" smtClean="0"/>
              <a:t>для каждой выборки:</a:t>
            </a:r>
          </a:p>
          <a:p>
            <a:pPr lvl="2"/>
            <a:r>
              <a:rPr lang="ru-RU" dirty="0" smtClean="0"/>
              <a:t>Среднее значение</a:t>
            </a:r>
          </a:p>
          <a:p>
            <a:pPr lvl="2"/>
            <a:r>
              <a:rPr lang="ru-RU" dirty="0" smtClean="0"/>
              <a:t>Среднеквадратичное отклонение</a:t>
            </a:r>
          </a:p>
          <a:p>
            <a:pPr lvl="2"/>
            <a:r>
              <a:rPr lang="ru-RU" dirty="0" smtClean="0"/>
              <a:t>Количество наблюдений</a:t>
            </a:r>
          </a:p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29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/>
          <p:cNvSpPr/>
          <p:nvPr/>
        </p:nvSpPr>
        <p:spPr>
          <a:xfrm>
            <a:off x="873347" y="1516102"/>
            <a:ext cx="10387320" cy="389068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003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ru-RU" b="1" dirty="0" smtClean="0"/>
              <a:t>Таблица: </a:t>
            </a:r>
            <a:r>
              <a:rPr lang="en-US" b="1" dirty="0" smtClean="0"/>
              <a:t>PRE_RESULT</a:t>
            </a:r>
            <a:endParaRPr lang="ru-RU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3561076" y="2095735"/>
            <a:ext cx="2915478" cy="266368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UNION ALL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Схема сбора и связывания данных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726728" y="2245407"/>
            <a:ext cx="2584174" cy="901148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001">
            <a:schemeClr val="dk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CPA </a:t>
            </a:r>
            <a:r>
              <a:rPr lang="ru-RU" dirty="0" smtClean="0">
                <a:solidFill>
                  <a:schemeClr val="tx1"/>
                </a:solidFill>
              </a:rPr>
              <a:t>клики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726728" y="3725985"/>
            <a:ext cx="2584174" cy="901148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001">
            <a:schemeClr val="dk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CPC </a:t>
            </a:r>
            <a:r>
              <a:rPr lang="ru-RU" dirty="0" smtClean="0">
                <a:solidFill>
                  <a:schemeClr val="tx1"/>
                </a:solidFill>
              </a:rPr>
              <a:t>клики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8281124" y="3803663"/>
            <a:ext cx="2584174" cy="901148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001">
            <a:schemeClr val="dk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CPA </a:t>
            </a:r>
            <a:r>
              <a:rPr lang="ru-RU" dirty="0" smtClean="0">
                <a:solidFill>
                  <a:schemeClr val="tx1"/>
                </a:solidFill>
              </a:rPr>
              <a:t>заказы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0" name="Прямая со стрелкой 9"/>
          <p:cNvCxnSpPr>
            <a:stCxn id="7" idx="1"/>
          </p:cNvCxnSpPr>
          <p:nvPr/>
        </p:nvCxnSpPr>
        <p:spPr>
          <a:xfrm flipH="1">
            <a:off x="6476554" y="4254237"/>
            <a:ext cx="1804570" cy="13060"/>
          </a:xfrm>
          <a:prstGeom prst="straightConnector1">
            <a:avLst/>
          </a:prstGeom>
          <a:ln w="508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642206" y="4216345"/>
            <a:ext cx="1638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0"/>
              </a:spcAft>
            </a:pPr>
            <a:r>
              <a:rPr lang="en-US" sz="12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ON ware_md5, </a:t>
            </a:r>
            <a:r>
              <a:rPr lang="en-US" sz="1200" dirty="0" err="1" smtClean="0">
                <a:latin typeface="Yandex Sans Text Light" charset="0"/>
                <a:ea typeface="Yandex Sans Text Light" charset="0"/>
                <a:cs typeface="Yandex Sans Text Light" charset="0"/>
              </a:rPr>
              <a:t>block_id</a:t>
            </a:r>
            <a:endParaRPr lang="ru-RU" sz="1200" dirty="0" err="1" smtClean="0">
              <a:latin typeface="Yandex Sans Text Light" charset="0"/>
              <a:ea typeface="Yandex Sans Text Light" charset="0"/>
              <a:cs typeface="Yandex Sans Text 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42206" y="2245407"/>
            <a:ext cx="42230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2000"/>
              </a:spcAft>
            </a:pP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Клики разбиваются на</a:t>
            </a:r>
            <a: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 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тестовые группы и подгруппы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 по данным из поля </a:t>
            </a:r>
            <a:r>
              <a:rPr lang="en-US" sz="1600" dirty="0" err="1" smtClean="0">
                <a:latin typeface="Yandex Sans Text Light" charset="0"/>
                <a:ea typeface="Yandex Sans Text Light" charset="0"/>
                <a:cs typeface="Yandex Sans Text Light" charset="0"/>
              </a:rPr>
              <a:t>test_buckets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/>
            </a:r>
            <a:b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</a:br>
            <a:endParaRPr lang="ru-RU" sz="1600" dirty="0">
              <a:latin typeface="Yandex Sans Text Light" charset="0"/>
              <a:ea typeface="Yandex Sans Text Light" charset="0"/>
              <a:cs typeface="Yandex Sans Text 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38883" y="2113577"/>
            <a:ext cx="1956658" cy="2628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>
              <a:spcAft>
                <a:spcPts val="2000"/>
              </a:spcAft>
            </a:pPr>
            <a:r>
              <a:rPr lang="ru-RU" sz="1600" b="1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Поля:</a:t>
            </a:r>
            <a:r>
              <a:rPr lang="ru-RU" sz="1600" b="1" dirty="0">
                <a:latin typeface="Yandex Sans Text Light" charset="0"/>
                <a:ea typeface="Yandex Sans Text Light" charset="0"/>
                <a:cs typeface="Yandex Sans Text Light" charset="0"/>
              </a:rPr>
              <a:t/>
            </a:r>
            <a:br>
              <a:rPr lang="ru-RU" sz="1600" b="1" dirty="0">
                <a:latin typeface="Yandex Sans Text Light" charset="0"/>
                <a:ea typeface="Yandex Sans Text Light" charset="0"/>
                <a:cs typeface="Yandex Sans Text Light" charset="0"/>
              </a:rPr>
            </a:br>
            <a: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ware_md5,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/>
            </a:r>
            <a:b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</a:br>
            <a:r>
              <a:rPr lang="en-US" sz="1600" dirty="0" err="1" smtClean="0">
                <a:latin typeface="Yandex Sans Text Light" charset="0"/>
                <a:ea typeface="Yandex Sans Text Light" charset="0"/>
                <a:cs typeface="Yandex Sans Text Light" charset="0"/>
              </a:rPr>
              <a:t>block_id</a:t>
            </a:r>
            <a: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,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/>
            </a:r>
            <a:b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</a:br>
            <a:r>
              <a:rPr lang="en-US" sz="1600" dirty="0" err="1" smtClean="0">
                <a:latin typeface="Yandex Sans Text Light" charset="0"/>
                <a:ea typeface="Yandex Sans Text Light" charset="0"/>
                <a:cs typeface="Yandex Sans Text Light" charset="0"/>
              </a:rPr>
              <a:t>click_type</a:t>
            </a:r>
            <a: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,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/>
            </a:r>
            <a:b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</a:br>
            <a: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day,</a:t>
            </a:r>
            <a:b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</a:br>
            <a: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pp,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/>
            </a:r>
            <a:b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</a:br>
            <a:r>
              <a:rPr lang="en-US" sz="1600" dirty="0" err="1" smtClean="0">
                <a:latin typeface="Yandex Sans Text Light" charset="0"/>
                <a:ea typeface="Yandex Sans Text Light" charset="0"/>
                <a:cs typeface="Yandex Sans Text Light" charset="0"/>
              </a:rPr>
              <a:t>geo_id</a:t>
            </a:r>
            <a: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,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/>
            </a:r>
            <a:b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</a:br>
            <a: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price,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/>
            </a:r>
            <a:b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</a:br>
            <a:r>
              <a:rPr lang="en-US" sz="1600" dirty="0" err="1" smtClean="0">
                <a:latin typeface="Yandex Sans Text Light" charset="0"/>
                <a:ea typeface="Yandex Sans Text Light" charset="0"/>
                <a:cs typeface="Yandex Sans Text Light" charset="0"/>
              </a:rPr>
              <a:t>test_bucket_id</a:t>
            </a:r>
            <a:r>
              <a:rPr lang="en-US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>,</a:t>
            </a:r>
            <a: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  <a:t/>
            </a:r>
            <a:br>
              <a:rPr lang="ru-RU" sz="1600" dirty="0" smtClean="0">
                <a:latin typeface="Yandex Sans Text Light" charset="0"/>
                <a:ea typeface="Yandex Sans Text Light" charset="0"/>
                <a:cs typeface="Yandex Sans Text Light" charset="0"/>
              </a:rPr>
            </a:br>
            <a:r>
              <a:rPr lang="en-US" sz="1600" dirty="0" err="1" smtClean="0">
                <a:latin typeface="Yandex Sans Text Light" charset="0"/>
                <a:ea typeface="Yandex Sans Text Light" charset="0"/>
                <a:cs typeface="Yandex Sans Text Light" charset="0"/>
              </a:rPr>
              <a:t>test_bucket_split_id</a:t>
            </a:r>
            <a:endParaRPr lang="ru-RU" sz="1600" dirty="0" err="1" smtClean="0">
              <a:latin typeface="Yandex Sans Text Light" charset="0"/>
              <a:ea typeface="Yandex Sans Text Light" charset="0"/>
              <a:cs typeface="Yandex Sans Tex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627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Способы написания запросов к </a:t>
            </a:r>
            <a:r>
              <a:rPr lang="en-US" dirty="0" smtClean="0"/>
              <a:t>HIVE</a:t>
            </a: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sz="quarter" idx="16"/>
            <p:extLst>
              <p:ext uri="{D42A27DB-BD31-4B8C-83A1-F6EECF244321}">
                <p14:modId xmlns:p14="http://schemas.microsoft.com/office/powerpoint/2010/main" val="1135899216"/>
              </p:ext>
            </p:extLst>
          </p:nvPr>
        </p:nvGraphicFramePr>
        <p:xfrm>
          <a:off x="476250" y="1530350"/>
          <a:ext cx="11241288" cy="4153274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3747096"/>
                <a:gridCol w="3747096"/>
                <a:gridCol w="3747096"/>
              </a:tblGrid>
              <a:tr h="648074">
                <a:tc>
                  <a:txBody>
                    <a:bodyPr/>
                    <a:lstStyle/>
                    <a:p>
                      <a:pPr algn="l"/>
                      <a:r>
                        <a:rPr lang="ru-RU" sz="1600" b="0" dirty="0" smtClean="0">
                          <a:solidFill>
                            <a:schemeClr val="tx1"/>
                          </a:solidFill>
                        </a:rPr>
                        <a:t>Вложенные</a:t>
                      </a:r>
                      <a:r>
                        <a:rPr lang="ru-RU" sz="1600" b="0" baseline="0" dirty="0" smtClean="0">
                          <a:solidFill>
                            <a:schemeClr val="tx1"/>
                          </a:solidFill>
                        </a:rPr>
                        <a:t> запросы</a:t>
                      </a:r>
                      <a:endParaRPr lang="ru-RU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600" b="0" baseline="0" dirty="0" smtClean="0">
                          <a:solidFill>
                            <a:schemeClr val="tx1"/>
                          </a:solidFill>
                        </a:rPr>
                        <a:t>Конструкция 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  <a:t>WITH</a:t>
                      </a:r>
                      <a:endParaRPr lang="ru-RU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600" b="0" baseline="0" dirty="0" smtClean="0">
                          <a:solidFill>
                            <a:schemeClr val="tx1"/>
                          </a:solidFill>
                        </a:rPr>
                        <a:t>Создание таблиц с промежуточными данными</a:t>
                      </a:r>
                      <a:endParaRPr lang="is-IS" sz="1600" b="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</a:tr>
              <a:tr h="204656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SELECT</a:t>
                      </a:r>
                      <a:r>
                        <a:rPr lang="ru-RU" sz="1600" dirty="0" smtClean="0"/>
                        <a:t> </a:t>
                      </a:r>
                      <a:r>
                        <a:rPr lang="is-IS" sz="1600" dirty="0" smtClean="0"/>
                        <a:t>…</a:t>
                      </a:r>
                    </a:p>
                    <a:p>
                      <a:r>
                        <a:rPr lang="is-IS" sz="1600" dirty="0" smtClean="0"/>
                        <a:t>FROM (</a:t>
                      </a:r>
                    </a:p>
                    <a:p>
                      <a:r>
                        <a:rPr lang="is-IS" sz="1600" baseline="0" dirty="0" smtClean="0"/>
                        <a:t>  SELECT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is-IS" sz="1600" baseline="0" dirty="0" smtClean="0"/>
                        <a:t>…</a:t>
                      </a:r>
                    </a:p>
                    <a:p>
                      <a:r>
                        <a:rPr lang="is-IS" sz="1600" baseline="0" dirty="0" smtClean="0"/>
                        <a:t>  FROM ... ) first_table JOIN (</a:t>
                      </a:r>
                    </a:p>
                    <a:p>
                      <a:r>
                        <a:rPr lang="is-IS" sz="1600" baseline="0" dirty="0" smtClean="0"/>
                        <a:t>  SELECT ...</a:t>
                      </a:r>
                    </a:p>
                    <a:p>
                      <a:r>
                        <a:rPr lang="is-IS" sz="1600" baseline="0" dirty="0" smtClean="0"/>
                        <a:t>  FROM ...) second_table ON ...</a:t>
                      </a:r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WITH </a:t>
                      </a:r>
                      <a:r>
                        <a:rPr lang="en-US" sz="1600" dirty="0" err="1" smtClean="0"/>
                        <a:t>first_table</a:t>
                      </a:r>
                      <a:r>
                        <a:rPr lang="en-US" sz="1600" baseline="0" dirty="0" smtClean="0"/>
                        <a:t> AS (</a:t>
                      </a:r>
                    </a:p>
                    <a:p>
                      <a:r>
                        <a:rPr lang="en-US" sz="1600" baseline="0" dirty="0" smtClean="0"/>
                        <a:t>SELECT </a:t>
                      </a:r>
                      <a:r>
                        <a:rPr lang="is-IS" sz="1600" baseline="0" dirty="0" smtClean="0"/>
                        <a:t>…</a:t>
                      </a:r>
                    </a:p>
                    <a:p>
                      <a:r>
                        <a:rPr lang="is-IS" sz="1600" baseline="0" dirty="0" smtClean="0"/>
                        <a:t>FROM ...</a:t>
                      </a:r>
                    </a:p>
                    <a:p>
                      <a:r>
                        <a:rPr lang="is-IS" sz="1600" baseline="0" dirty="0" smtClean="0"/>
                        <a:t>),</a:t>
                      </a:r>
                    </a:p>
                    <a:p>
                      <a:r>
                        <a:rPr lang="is-IS" sz="1600" baseline="0" dirty="0" smtClean="0"/>
                        <a:t>second_table AS (</a:t>
                      </a:r>
                    </a:p>
                    <a:p>
                      <a:r>
                        <a:rPr lang="is-IS" sz="1600" baseline="0" dirty="0" smtClean="0"/>
                        <a:t>SELECT ...</a:t>
                      </a:r>
                    </a:p>
                    <a:p>
                      <a:r>
                        <a:rPr lang="is-IS" sz="1600" baseline="0" dirty="0" smtClean="0"/>
                        <a:t>FROM ...</a:t>
                      </a:r>
                    </a:p>
                    <a:p>
                      <a:r>
                        <a:rPr lang="is-IS" sz="1600" baseline="0" dirty="0" smtClean="0"/>
                        <a:t>)</a:t>
                      </a:r>
                    </a:p>
                    <a:p>
                      <a:endParaRPr lang="is-IS" sz="1600" baseline="0" dirty="0" smtClean="0"/>
                    </a:p>
                    <a:p>
                      <a:endParaRPr lang="is-IS" sz="1600" baseline="0" dirty="0" smtClean="0"/>
                    </a:p>
                    <a:p>
                      <a:r>
                        <a:rPr lang="is-IS" sz="1600" baseline="0" dirty="0" smtClean="0"/>
                        <a:t>SELECT ...</a:t>
                      </a:r>
                    </a:p>
                    <a:p>
                      <a:r>
                        <a:rPr lang="is-IS" sz="1600" baseline="0" dirty="0" smtClean="0"/>
                        <a:t>FROM </a:t>
                      </a:r>
                      <a:r>
                        <a:rPr lang="en-US" sz="1600" dirty="0" err="1" smtClean="0"/>
                        <a:t>first_table</a:t>
                      </a:r>
                      <a:r>
                        <a:rPr lang="en-US" sz="1600" baseline="0" dirty="0" smtClean="0"/>
                        <a:t>  JOIN </a:t>
                      </a:r>
                      <a:r>
                        <a:rPr lang="en-US" sz="1600" baseline="0" dirty="0" err="1" smtClean="0"/>
                        <a:t>second_table</a:t>
                      </a:r>
                      <a:r>
                        <a:rPr lang="en-US" sz="1600" baseline="0" dirty="0" smtClean="0"/>
                        <a:t> ON </a:t>
                      </a:r>
                      <a:r>
                        <a:rPr lang="is-IS" sz="1600" baseline="0" dirty="0" smtClean="0"/>
                        <a:t>…</a:t>
                      </a:r>
                      <a:endParaRPr lang="ru-RU" sz="1600" dirty="0"/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DROP TABLE</a:t>
                      </a:r>
                      <a:r>
                        <a:rPr lang="en-US" sz="1600" baseline="0" dirty="0" smtClean="0"/>
                        <a:t> IF EXIST </a:t>
                      </a:r>
                      <a:r>
                        <a:rPr lang="en-US" sz="1600" baseline="0" dirty="0" err="1" smtClean="0"/>
                        <a:t>first_table</a:t>
                      </a:r>
                      <a:r>
                        <a:rPr lang="en-US" sz="1600" baseline="0" dirty="0" smtClean="0"/>
                        <a:t>;</a:t>
                      </a:r>
                    </a:p>
                    <a:p>
                      <a:r>
                        <a:rPr lang="en-US" sz="1600" baseline="0" dirty="0" smtClean="0"/>
                        <a:t>CREATE TABLE </a:t>
                      </a:r>
                      <a:r>
                        <a:rPr lang="en-US" sz="1600" baseline="0" dirty="0" err="1" smtClean="0"/>
                        <a:t>first_table</a:t>
                      </a:r>
                      <a:r>
                        <a:rPr lang="en-US" sz="1600" baseline="0" dirty="0" smtClean="0"/>
                        <a:t> AS</a:t>
                      </a:r>
                    </a:p>
                    <a:p>
                      <a:r>
                        <a:rPr lang="en-US" sz="1600" baseline="0" dirty="0" smtClean="0"/>
                        <a:t>SELECT </a:t>
                      </a:r>
                      <a:r>
                        <a:rPr lang="is-IS" sz="1600" baseline="0" dirty="0" smtClean="0"/>
                        <a:t>…</a:t>
                      </a:r>
                    </a:p>
                    <a:p>
                      <a:r>
                        <a:rPr lang="is-IS" sz="1600" baseline="0" dirty="0" smtClean="0"/>
                        <a:t>FROM ...;</a:t>
                      </a:r>
                    </a:p>
                    <a:p>
                      <a:endParaRPr lang="is-IS" sz="1600" baseline="0" dirty="0" smtClean="0"/>
                    </a:p>
                    <a:p>
                      <a:r>
                        <a:rPr lang="en-US" sz="1600" dirty="0" smtClean="0"/>
                        <a:t>DROP TABLE</a:t>
                      </a:r>
                      <a:r>
                        <a:rPr lang="en-US" sz="1600" baseline="0" dirty="0" smtClean="0"/>
                        <a:t> IF EXIST </a:t>
                      </a:r>
                      <a:r>
                        <a:rPr lang="en-US" sz="1600" baseline="0" dirty="0" err="1" smtClean="0"/>
                        <a:t>second_table</a:t>
                      </a:r>
                      <a:r>
                        <a:rPr lang="en-US" sz="1600" baseline="0" dirty="0" smtClean="0"/>
                        <a:t>;</a:t>
                      </a:r>
                    </a:p>
                    <a:p>
                      <a:r>
                        <a:rPr lang="en-US" sz="1600" baseline="0" dirty="0" smtClean="0"/>
                        <a:t>CREATE TABLE </a:t>
                      </a:r>
                      <a:r>
                        <a:rPr lang="en-US" sz="1600" baseline="0" dirty="0" err="1" smtClean="0"/>
                        <a:t>second_table</a:t>
                      </a:r>
                      <a:r>
                        <a:rPr lang="en-US" sz="1600" baseline="0" dirty="0" smtClean="0"/>
                        <a:t> AS</a:t>
                      </a:r>
                    </a:p>
                    <a:p>
                      <a:r>
                        <a:rPr lang="en-US" sz="1600" baseline="0" dirty="0" smtClean="0"/>
                        <a:t>SELECT </a:t>
                      </a:r>
                      <a:r>
                        <a:rPr lang="is-IS" sz="1600" baseline="0" dirty="0" smtClean="0"/>
                        <a:t>…</a:t>
                      </a:r>
                    </a:p>
                    <a:p>
                      <a:r>
                        <a:rPr lang="is-IS" sz="1600" baseline="0" dirty="0" smtClean="0"/>
                        <a:t>FROM ...;</a:t>
                      </a:r>
                    </a:p>
                    <a:p>
                      <a:endParaRPr lang="is-IS" sz="1600" baseline="0" dirty="0" smtClean="0"/>
                    </a:p>
                    <a:p>
                      <a:r>
                        <a:rPr lang="is-IS" sz="1600" baseline="0" dirty="0" smtClean="0"/>
                        <a:t>SELECT ...</a:t>
                      </a:r>
                    </a:p>
                    <a:p>
                      <a:r>
                        <a:rPr lang="is-IS" sz="1600" baseline="0" dirty="0" smtClean="0"/>
                        <a:t>FROM </a:t>
                      </a:r>
                      <a:r>
                        <a:rPr lang="en-US" sz="1600" dirty="0" err="1" smtClean="0"/>
                        <a:t>first_table</a:t>
                      </a:r>
                      <a:r>
                        <a:rPr lang="en-US" sz="1600" baseline="0" dirty="0" smtClean="0"/>
                        <a:t>  JOIN </a:t>
                      </a:r>
                      <a:r>
                        <a:rPr lang="en-US" sz="1600" baseline="0" dirty="0" err="1" smtClean="0"/>
                        <a:t>second_table</a:t>
                      </a:r>
                      <a:r>
                        <a:rPr lang="en-US" sz="1600" baseline="0" dirty="0" smtClean="0"/>
                        <a:t> ON </a:t>
                      </a:r>
                      <a:r>
                        <a:rPr lang="is-IS" sz="1600" baseline="0" dirty="0" smtClean="0"/>
                        <a:t>…</a:t>
                      </a:r>
                      <a:endParaRPr lang="ru-RU" sz="1600" dirty="0" smtClean="0"/>
                    </a:p>
                    <a:p>
                      <a:endParaRPr lang="is-IS" sz="1600" baseline="0" dirty="0" smtClean="0"/>
                    </a:p>
                  </a:txBody>
                  <a:tcPr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3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5" name="Объект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4837689"/>
              </p:ext>
            </p:extLst>
          </p:nvPr>
        </p:nvGraphicFramePr>
        <p:xfrm>
          <a:off x="475578" y="541867"/>
          <a:ext cx="10544176" cy="53339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51355"/>
                <a:gridCol w="2319867"/>
                <a:gridCol w="2455333"/>
                <a:gridCol w="2417621"/>
              </a:tblGrid>
              <a:tr h="586409">
                <a:tc>
                  <a:txBody>
                    <a:bodyPr/>
                    <a:lstStyle/>
                    <a:p>
                      <a:pPr algn="l" fontAlgn="b"/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  <a:latin typeface="+mn-lt"/>
                        </a:rPr>
                        <a:t>Вложенные</a:t>
                      </a:r>
                      <a:r>
                        <a:rPr lang="ru-RU" sz="1600" u="none" strike="noStrike" baseline="0" dirty="0" smtClean="0">
                          <a:effectLst/>
                          <a:latin typeface="+mn-lt"/>
                        </a:rPr>
                        <a:t> запросы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  <a:latin typeface="+mn-lt"/>
                        </a:rPr>
                        <a:t>Конструкция</a:t>
                      </a:r>
                      <a:r>
                        <a:rPr lang="ru-RU" sz="1600" u="none" strike="noStrike" baseline="0" dirty="0" smtClean="0">
                          <a:effectLst/>
                          <a:latin typeface="+mn-lt"/>
                        </a:rPr>
                        <a:t> </a:t>
                      </a:r>
                      <a:r>
                        <a:rPr lang="en-US" sz="1600" u="none" strike="noStrike" baseline="0" dirty="0" smtClean="0">
                          <a:effectLst/>
                          <a:latin typeface="+mn-lt"/>
                        </a:rPr>
                        <a:t>WITH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DROP/CREATE</a:t>
                      </a:r>
                      <a:r>
                        <a:rPr lang="en-US" sz="16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TABLE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</a:tr>
              <a:tr h="586409">
                <a:tc gridSpan="4">
                  <a:txBody>
                    <a:bodyPr/>
                    <a:lstStyle/>
                    <a:p>
                      <a:pPr marL="0" marR="0" indent="0" algn="l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Удобство</a:t>
                      </a:r>
                      <a:r>
                        <a:rPr lang="ru-RU" sz="16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 работы с кодом (написать, прочитать, запустить, перезапустить после исправления)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tx2"/>
                      </a:fgClr>
                      <a:bgClr>
                        <a:schemeClr val="bg1"/>
                      </a:bgClr>
                    </a:patt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605181">
                <a:tc>
                  <a:txBody>
                    <a:bodyPr/>
                    <a:lstStyle/>
                    <a:p>
                      <a:pPr marL="0" marR="0" lvl="0" indent="0" algn="l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Легко читаемый</a:t>
                      </a:r>
                      <a:r>
                        <a:rPr lang="ru-RU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код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05181">
                <a:tc>
                  <a:txBody>
                    <a:bodyPr/>
                    <a:lstStyle/>
                    <a:p>
                      <a:pPr marL="0" marR="0" lvl="0" indent="0" algn="l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Возможность перезапустить часть кода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05181">
                <a:tc>
                  <a:txBody>
                    <a:bodyPr/>
                    <a:lstStyle/>
                    <a:p>
                      <a:pPr marL="0" marR="0" lvl="0" indent="0" algn="l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u="none" strike="noStrike" dirty="0" smtClean="0">
                          <a:effectLst/>
                          <a:latin typeface="+mn-lt"/>
                        </a:rPr>
                        <a:t>Возможность создать таблицу в</a:t>
                      </a:r>
                      <a:r>
                        <a:rPr lang="ru-RU" sz="1600" u="none" strike="noStrike" baseline="0" dirty="0" smtClean="0">
                          <a:effectLst/>
                          <a:latin typeface="+mn-lt"/>
                        </a:rPr>
                        <a:t> </a:t>
                      </a:r>
                      <a:r>
                        <a:rPr lang="en-US" sz="1600" u="none" strike="noStrike" baseline="0" dirty="0" smtClean="0">
                          <a:effectLst/>
                          <a:latin typeface="+mn-lt"/>
                        </a:rPr>
                        <a:t>HIVE </a:t>
                      </a:r>
                      <a:r>
                        <a:rPr lang="ru-RU" sz="1600" u="none" strike="noStrike" baseline="0" dirty="0" smtClean="0">
                          <a:effectLst/>
                          <a:latin typeface="+mn-lt"/>
                        </a:rPr>
                        <a:t>из результатов</a:t>
                      </a:r>
                      <a:endParaRPr 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586409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  <a:latin typeface="+mn-lt"/>
                        </a:rPr>
                        <a:t>Анализ промежуточных результатов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is-I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is-I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586409">
                <a:tc gridSpan="4">
                  <a:txBody>
                    <a:bodyPr/>
                    <a:lstStyle/>
                    <a:p>
                      <a:pPr marL="0" marR="0" lvl="0" indent="0" algn="l" defTabSz="1300277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u="none" strike="noStrike" dirty="0" smtClean="0">
                          <a:effectLst/>
                          <a:latin typeface="+mj-lt"/>
                        </a:rPr>
                        <a:t>Оптимизация выполнения запросов (сокращение времени выполнения запроса,</a:t>
                      </a:r>
                      <a:r>
                        <a:rPr lang="ru-RU" sz="1600" u="none" strike="noStrike" baseline="0" dirty="0" smtClean="0">
                          <a:effectLst/>
                          <a:latin typeface="+mj-lt"/>
                        </a:rPr>
                        <a:t> меньше ресурсов)</a:t>
                      </a:r>
                      <a:endParaRPr lang="en-US" sz="16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tx2"/>
                      </a:fgClr>
                      <a:bgClr>
                        <a:schemeClr val="bg1"/>
                      </a:bgClr>
                    </a:patt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586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HIVE</a:t>
                      </a:r>
                      <a:r>
                        <a:rPr lang="en-US" sz="16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ru-RU" sz="16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может эффективно оптимизировать запрос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u="none" strike="noStrike" dirty="0" smtClean="0">
                          <a:effectLst/>
                          <a:latin typeface="+mn-lt"/>
                        </a:rPr>
                        <a:t>+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u="none" strike="noStrike" dirty="0" smtClean="0">
                          <a:effectLst/>
                          <a:latin typeface="+mn-lt"/>
                        </a:rPr>
                        <a:t>+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u="none" strike="noStrike" dirty="0" smtClean="0">
                          <a:effectLst/>
                          <a:latin typeface="+mn-lt"/>
                        </a:rPr>
                        <a:t>-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586409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 smtClean="0">
                          <a:effectLst/>
                          <a:latin typeface="+mn-lt"/>
                        </a:rPr>
                        <a:t>Запуск в несколько</a:t>
                      </a:r>
                      <a:r>
                        <a:rPr lang="ru-RU" sz="1600" u="none" strike="noStrike" baseline="0" dirty="0" smtClean="0">
                          <a:effectLst/>
                          <a:latin typeface="+mn-lt"/>
                        </a:rPr>
                        <a:t> потоков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12700" cmpd="sng">
                      <a:noFill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ru-RU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08000" marR="108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5552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Мой запрос к </a:t>
            </a:r>
            <a:r>
              <a:rPr lang="en-US" dirty="0" smtClean="0"/>
              <a:t>HIVE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>
          <a:xfrm>
            <a:off x="475578" y="827350"/>
            <a:ext cx="8371743" cy="5567082"/>
          </a:xfrm>
        </p:spPr>
        <p:txBody>
          <a:bodyPr/>
          <a:lstStyle/>
          <a:p>
            <a:r>
              <a:rPr lang="ru-RU" dirty="0" smtClean="0"/>
              <a:t>Код запроса на </a:t>
            </a:r>
            <a:r>
              <a:rPr lang="en-US" dirty="0" err="1" smtClean="0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github.com/YaSergo/MS-ExperimentsAnalysis/blob/master/src/SQL/main.sql</a:t>
            </a:r>
            <a:endParaRPr lang="en-US" dirty="0" smtClean="0"/>
          </a:p>
          <a:p>
            <a:r>
              <a:rPr lang="ru-RU" dirty="0" smtClean="0"/>
              <a:t>Логика моего запроса:</a:t>
            </a:r>
          </a:p>
          <a:p>
            <a:pPr lvl="2"/>
            <a:r>
              <a:rPr lang="en-US" b="1" dirty="0" err="1" smtClean="0"/>
              <a:t>ms_expres_cpa_clicks</a:t>
            </a:r>
            <a:r>
              <a:rPr lang="ru-RU" dirty="0" smtClean="0"/>
              <a:t> / </a:t>
            </a:r>
            <a:r>
              <a:rPr lang="en-US" b="1" dirty="0" err="1" smtClean="0"/>
              <a:t>ms_expres_cp</a:t>
            </a:r>
            <a:r>
              <a:rPr lang="en-US" b="1" dirty="0" err="1"/>
              <a:t>c</a:t>
            </a:r>
            <a:r>
              <a:rPr lang="en-US" b="1" dirty="0" err="1" smtClean="0"/>
              <a:t>_clicks</a:t>
            </a:r>
            <a:r>
              <a:rPr lang="en-US" dirty="0" smtClean="0"/>
              <a:t> :</a:t>
            </a:r>
            <a:endParaRPr lang="en-US" dirty="0"/>
          </a:p>
          <a:p>
            <a:pPr lvl="4"/>
            <a:r>
              <a:rPr lang="ru-RU" dirty="0" smtClean="0"/>
              <a:t>Убрать накрутку;</a:t>
            </a:r>
          </a:p>
          <a:p>
            <a:pPr lvl="4"/>
            <a:r>
              <a:rPr lang="ru-RU" dirty="0" smtClean="0"/>
              <a:t>Из дублей кликов по </a:t>
            </a:r>
            <a:r>
              <a:rPr lang="en-US" dirty="0" smtClean="0"/>
              <a:t>ware_md5</a:t>
            </a:r>
            <a:r>
              <a:rPr lang="ru-RU" dirty="0" smtClean="0"/>
              <a:t> и </a:t>
            </a:r>
            <a:r>
              <a:rPr lang="en-US" dirty="0" err="1" smtClean="0"/>
              <a:t>block_id</a:t>
            </a:r>
            <a:r>
              <a:rPr lang="ru-RU" dirty="0" smtClean="0"/>
              <a:t> взять только один первый попавшийся клик;</a:t>
            </a:r>
          </a:p>
          <a:p>
            <a:pPr lvl="4"/>
            <a:r>
              <a:rPr lang="ru-RU" dirty="0" smtClean="0"/>
              <a:t>Преобразовать одну строку с </a:t>
            </a:r>
            <a:r>
              <a:rPr lang="en-US" dirty="0" err="1" smtClean="0"/>
              <a:t>test_buckets</a:t>
            </a:r>
            <a:r>
              <a:rPr lang="en-US" dirty="0" smtClean="0"/>
              <a:t> </a:t>
            </a:r>
            <a:r>
              <a:rPr lang="ru-RU" dirty="0" smtClean="0"/>
              <a:t>в несколько строк с </a:t>
            </a:r>
            <a:r>
              <a:rPr lang="en-US" dirty="0" err="1" smtClean="0"/>
              <a:t>test_bucket_id</a:t>
            </a:r>
            <a:r>
              <a:rPr lang="ru-RU" dirty="0" smtClean="0"/>
              <a:t> и </a:t>
            </a:r>
            <a:r>
              <a:rPr lang="en-US" dirty="0" err="1" smtClean="0"/>
              <a:t>test_bucket_split_id</a:t>
            </a:r>
            <a:r>
              <a:rPr lang="ru-RU" dirty="0" smtClean="0"/>
              <a:t>;</a:t>
            </a:r>
          </a:p>
          <a:p>
            <a:pPr lvl="2"/>
            <a:r>
              <a:rPr lang="en-US" b="1" dirty="0" err="1" smtClean="0"/>
              <a:t>ms_expres_cpa_orders</a:t>
            </a:r>
            <a:r>
              <a:rPr lang="en-US" dirty="0" smtClean="0"/>
              <a:t>:</a:t>
            </a:r>
          </a:p>
          <a:p>
            <a:pPr lvl="4"/>
            <a:r>
              <a:rPr lang="ru-RU" dirty="0" smtClean="0"/>
              <a:t>Убрать </a:t>
            </a:r>
            <a:r>
              <a:rPr lang="ru-RU" dirty="0" err="1" smtClean="0"/>
              <a:t>фейки</a:t>
            </a:r>
            <a:r>
              <a:rPr lang="ru-RU" dirty="0" smtClean="0"/>
              <a:t>;</a:t>
            </a:r>
          </a:p>
          <a:p>
            <a:pPr lvl="4"/>
            <a:r>
              <a:rPr lang="ru-RU" dirty="0"/>
              <a:t>Из дублей </a:t>
            </a:r>
            <a:r>
              <a:rPr lang="ru-RU" dirty="0" smtClean="0"/>
              <a:t>заказов по </a:t>
            </a:r>
            <a:r>
              <a:rPr lang="en-US" dirty="0"/>
              <a:t>ware_md5</a:t>
            </a:r>
            <a:r>
              <a:rPr lang="ru-RU" dirty="0"/>
              <a:t> и </a:t>
            </a:r>
            <a:r>
              <a:rPr lang="en-US" dirty="0" err="1"/>
              <a:t>block_id</a:t>
            </a:r>
            <a:r>
              <a:rPr lang="ru-RU" dirty="0"/>
              <a:t> взять только один первый попавшийся </a:t>
            </a:r>
            <a:r>
              <a:rPr lang="ru-RU" dirty="0" smtClean="0"/>
              <a:t>заказ;</a:t>
            </a:r>
          </a:p>
          <a:p>
            <a:pPr lvl="2"/>
            <a:r>
              <a:rPr lang="en-US" b="1" dirty="0" err="1" smtClean="0"/>
              <a:t>ms_expres_pre_result</a:t>
            </a:r>
            <a:r>
              <a:rPr lang="en-US" dirty="0" smtClean="0"/>
              <a:t>:</a:t>
            </a:r>
          </a:p>
          <a:p>
            <a:pPr lvl="4"/>
            <a:r>
              <a:rPr lang="ru-RU" dirty="0" smtClean="0"/>
              <a:t>Объединение кликов и подвязывание заказов;</a:t>
            </a:r>
          </a:p>
          <a:p>
            <a:pPr lvl="4"/>
            <a:r>
              <a:rPr lang="ru-RU" dirty="0" smtClean="0"/>
              <a:t>Группировка по </a:t>
            </a:r>
            <a:r>
              <a:rPr lang="en-US" dirty="0" smtClean="0"/>
              <a:t>pp;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32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YandexMail">
  <a:themeElements>
    <a:clrScheme name="Цвет 5">
      <a:dk1>
        <a:srgbClr val="000000"/>
      </a:dk1>
      <a:lt1>
        <a:srgbClr val="FFFFFF"/>
      </a:lt1>
      <a:dk2>
        <a:srgbClr val="FFCC00"/>
      </a:dk2>
      <a:lt2>
        <a:srgbClr val="FA4628"/>
      </a:lt2>
      <a:accent1>
        <a:srgbClr val="3878BE"/>
      </a:accent1>
      <a:accent2>
        <a:srgbClr val="8FD541"/>
      </a:accent2>
      <a:accent3>
        <a:srgbClr val="71C3E0"/>
      </a:accent3>
      <a:accent4>
        <a:srgbClr val="FC6767"/>
      </a:accent4>
      <a:accent5>
        <a:srgbClr val="FE8C00"/>
      </a:accent5>
      <a:accent6>
        <a:srgbClr val="9E64A9"/>
      </a:accent6>
      <a:hlink>
        <a:srgbClr val="000000"/>
      </a:hlink>
      <a:folHlink>
        <a:srgbClr val="000000"/>
      </a:folHlink>
    </a:clrScheme>
    <a:fontScheme name="Yandex">
      <a:majorFont>
        <a:latin typeface="Yandex Sans Text Regular"/>
        <a:ea typeface=""/>
        <a:cs typeface=""/>
      </a:majorFont>
      <a:minorFont>
        <a:latin typeface="Yandex Sans Text Light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ts val="3000"/>
          </a:lnSpc>
          <a:spcAft>
            <a:spcPts val="2000"/>
          </a:spcAft>
          <a:defRPr sz="2400" dirty="0" err="1" smtClean="0">
            <a:latin typeface="Yandex Sans Text Light" charset="0"/>
            <a:ea typeface="Yandex Sans Text Light" charset="0"/>
            <a:cs typeface="Yandex Sans Text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YandexMail" id="{49F5B88A-38F0-AC4B-942D-5A17CC5A7A7F}" vid="{D65D4A2D-F537-804A-B7AC-E20FE5273597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YandexMail</Template>
  <TotalTime>1463</TotalTime>
  <Words>831</Words>
  <Application>Microsoft Macintosh PowerPoint</Application>
  <PresentationFormat>Широкоэкранный</PresentationFormat>
  <Paragraphs>179</Paragraphs>
  <Slides>18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8" baseType="lpstr">
      <vt:lpstr>.AppleSystemUIFont</vt:lpstr>
      <vt:lpstr>ArialUnicodeMS</vt:lpstr>
      <vt:lpstr>Calibri</vt:lpstr>
      <vt:lpstr>Impact</vt:lpstr>
      <vt:lpstr>Yandex Sans Text</vt:lpstr>
      <vt:lpstr>Yandex Sans Text Light</vt:lpstr>
      <vt:lpstr>Yandex Sans Text Regular</vt:lpstr>
      <vt:lpstr>Yandex Sans Text Thin</vt:lpstr>
      <vt:lpstr>Arial</vt:lpstr>
      <vt:lpstr>YandexMail</vt:lpstr>
      <vt:lpstr>Анализ результатов экспериментов</vt:lpstr>
      <vt:lpstr>Презентация PowerPoint</vt:lpstr>
      <vt:lpstr>Постановка вопроса</vt:lpstr>
      <vt:lpstr>Постановка вопроса. Немного про эксперименты</vt:lpstr>
      <vt:lpstr>Статистический аппарат для сравнение результатов</vt:lpstr>
      <vt:lpstr>Схема сбора и связывания данных</vt:lpstr>
      <vt:lpstr>Способы написания запросов к HIVE</vt:lpstr>
      <vt:lpstr>Презентация PowerPoint</vt:lpstr>
      <vt:lpstr>Мой запрос к HIVE</vt:lpstr>
      <vt:lpstr>Презентация PowerPoint</vt:lpstr>
      <vt:lpstr>Инструменты для последующего анализа данных</vt:lpstr>
      <vt:lpstr>Мой скрипт на R</vt:lpstr>
      <vt:lpstr>Результаты</vt:lpstr>
      <vt:lpstr>Результаты. MA-1908</vt:lpstr>
      <vt:lpstr>Результаты. MA-1908</vt:lpstr>
      <vt:lpstr>Результаты. MA-1968</vt:lpstr>
      <vt:lpstr>Результаты. MA-1968</vt:lpstr>
      <vt:lpstr>Результаты. Графические примеры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Анализ результатов экспериментов</dc:title>
  <dc:creator>пользователь Microsoft Office</dc:creator>
  <cp:lastModifiedBy>пользователь Microsoft Office</cp:lastModifiedBy>
  <cp:revision>31</cp:revision>
  <dcterms:created xsi:type="dcterms:W3CDTF">2017-02-09T13:38:41Z</dcterms:created>
  <dcterms:modified xsi:type="dcterms:W3CDTF">2017-02-10T14:02:38Z</dcterms:modified>
</cp:coreProperties>
</file>

<file path=docProps/thumbnail.jpeg>
</file>